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6" r:id="rId2"/>
    <p:sldId id="261" r:id="rId3"/>
    <p:sldId id="276" r:id="rId4"/>
    <p:sldId id="305" r:id="rId5"/>
    <p:sldId id="306" r:id="rId6"/>
    <p:sldId id="307" r:id="rId7"/>
    <p:sldId id="296" r:id="rId8"/>
    <p:sldId id="298" r:id="rId9"/>
    <p:sldId id="299" r:id="rId10"/>
    <p:sldId id="321" r:id="rId11"/>
    <p:sldId id="322" r:id="rId12"/>
    <p:sldId id="300" r:id="rId13"/>
    <p:sldId id="301" r:id="rId14"/>
    <p:sldId id="302" r:id="rId15"/>
    <p:sldId id="303" r:id="rId16"/>
    <p:sldId id="312" r:id="rId17"/>
    <p:sldId id="313" r:id="rId18"/>
    <p:sldId id="314" r:id="rId19"/>
    <p:sldId id="309" r:id="rId20"/>
    <p:sldId id="318" r:id="rId21"/>
    <p:sldId id="319" r:id="rId22"/>
    <p:sldId id="317" r:id="rId23"/>
    <p:sldId id="315" r:id="rId24"/>
    <p:sldId id="316" r:id="rId25"/>
    <p:sldId id="297" r:id="rId26"/>
    <p:sldId id="278" r:id="rId27"/>
    <p:sldId id="295" r:id="rId28"/>
    <p:sldId id="279" r:id="rId29"/>
    <p:sldId id="280" r:id="rId30"/>
    <p:sldId id="285" r:id="rId31"/>
    <p:sldId id="281" r:id="rId32"/>
    <p:sldId id="284" r:id="rId33"/>
    <p:sldId id="283" r:id="rId34"/>
    <p:sldId id="286" r:id="rId35"/>
    <p:sldId id="288" r:id="rId36"/>
    <p:sldId id="289" r:id="rId37"/>
    <p:sldId id="320" r:id="rId38"/>
    <p:sldId id="290" r:id="rId39"/>
    <p:sldId id="291" r:id="rId40"/>
    <p:sldId id="292" r:id="rId41"/>
    <p:sldId id="293" r:id="rId42"/>
    <p:sldId id="294" r:id="rId43"/>
    <p:sldId id="304" r:id="rId44"/>
    <p:sldId id="308" r:id="rId45"/>
    <p:sldId id="275" r:id="rId4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nny Paterson" initials="KP" lastIdx="1" clrIdx="0">
    <p:extLst>
      <p:ext uri="{19B8F6BF-5375-455C-9EA6-DF929625EA0E}">
        <p15:presenceInfo xmlns:p15="http://schemas.microsoft.com/office/powerpoint/2012/main" userId="S::kpaterson@cryptoquantique.com::06305971-1e24-494e-b27b-63c92e9ca9b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47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78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1" d="100"/>
          <a:sy n="111" d="100"/>
        </p:scale>
        <p:origin x="474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09.03.21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svg>
</file>

<file path=ppt/media/image5.png>
</file>

<file path=ppt/media/image6.sv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09.03.21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18441-2F35-BF45-8424-9C170A77EDB3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07F29-6AE7-5143-AA14-115669829275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E893A-74E9-664D-9A97-94C28C5BE84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A604C-5B4D-AB42-A1CC-95C4C65E282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764B-B924-AF43-BC5C-84AC43C973FC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05A8-24D5-4344-95AD-37C0C6868586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GB" noProof="0"/>
              <a:t>Click icon to add table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Organisational </a:t>
            </a:r>
            <a:r>
              <a:rPr lang="de-DE" dirty="0" err="1"/>
              <a:t>unit</a:t>
            </a:r>
            <a:r>
              <a:rPr lang="de-DE" dirty="0"/>
              <a:t> verbal</a:t>
            </a:r>
            <a:br>
              <a:rPr lang="de-DE" dirty="0"/>
            </a:b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on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ADD84-9490-6F46-BC62-BA1DB91EF822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71AF0-C91A-5C4E-A542-111811C0ABE9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FFFA4B-AF87-1144-87D3-FE1540E892E7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26115E53-0C21-7343-A6D4-625BF01AE2A8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m_filter#/media/File:Bloom_filter_fp_probability.sv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ppliedcrypto.ethz.ch/" TargetMode="Externa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233537"/>
            <a:ext cx="9245601" cy="3320595"/>
          </a:xfrm>
        </p:spPr>
        <p:txBody>
          <a:bodyPr/>
          <a:lstStyle/>
          <a:p>
            <a:pPr marL="12700"/>
            <a:r>
              <a:rPr lang="en-GB" sz="2400" dirty="0"/>
              <a:t>Probabilistic Data Structures in Adversarial Settings </a:t>
            </a:r>
            <a:endParaRPr lang="de-CH" sz="1400" u="sng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C9C3FD7-6DAF-D546-A790-8C6216BE91E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14" b="35314"/>
          <a:stretch>
            <a:fillRect/>
          </a:stretch>
        </p:blipFill>
        <p:spPr>
          <a:xfrm>
            <a:off x="10200163" y="496000"/>
            <a:ext cx="1260000" cy="180000"/>
          </a:xfrm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3064932"/>
            <a:ext cx="7235751" cy="2235201"/>
          </a:xfrm>
        </p:spPr>
        <p:txBody>
          <a:bodyPr>
            <a:normAutofit/>
          </a:bodyPr>
          <a:lstStyle/>
          <a:p>
            <a:r>
              <a:rPr lang="de-DE" dirty="0"/>
              <a:t>Kenny Paterson</a:t>
            </a:r>
          </a:p>
          <a:p>
            <a:endParaRPr lang="de-DE" dirty="0"/>
          </a:p>
          <a:p>
            <a:r>
              <a:rPr lang="de-DE" dirty="0"/>
              <a:t>Applied </a:t>
            </a:r>
            <a:r>
              <a:rPr lang="de-DE" dirty="0" err="1"/>
              <a:t>Crypto</a:t>
            </a:r>
            <a:r>
              <a:rPr lang="de-DE" dirty="0"/>
              <a:t> Group</a:t>
            </a:r>
          </a:p>
          <a:p>
            <a:r>
              <a:rPr lang="de-DE" dirty="0"/>
              <a:t>Department </a:t>
            </a:r>
            <a:r>
              <a:rPr lang="de-DE" dirty="0" err="1"/>
              <a:t>of</a:t>
            </a:r>
            <a:r>
              <a:rPr lang="de-DE" dirty="0"/>
              <a:t> Computer Science</a:t>
            </a:r>
          </a:p>
          <a:p>
            <a:r>
              <a:rPr lang="de-DE" dirty="0"/>
              <a:t>ETH </a:t>
            </a:r>
            <a:r>
              <a:rPr lang="de-DE" dirty="0" err="1"/>
              <a:t>Zurich</a:t>
            </a:r>
            <a:endParaRPr lang="de-DE" dirty="0"/>
          </a:p>
          <a:p>
            <a:endParaRPr lang="de-DE" dirty="0"/>
          </a:p>
          <a:p>
            <a:r>
              <a:rPr lang="de-DE" dirty="0"/>
              <a:t>4 March 2021</a:t>
            </a:r>
          </a:p>
          <a:p>
            <a:r>
              <a:rPr lang="de-DE" dirty="0"/>
              <a:t>Visa Research Talk</a:t>
            </a:r>
          </a:p>
        </p:txBody>
      </p:sp>
      <p:pic>
        <p:nvPicPr>
          <p:cNvPr id="7" name="Picture 6" descr="A picture containing bridge&#10;&#10;Description automatically generated">
            <a:extLst>
              <a:ext uri="{FF2B5EF4-FFF2-40B4-BE49-F238E27FC236}">
                <a16:creationId xmlns:a16="http://schemas.microsoft.com/office/drawing/2014/main" id="{27584C69-4642-3D4D-8137-5A65C9A370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2844" y="4080933"/>
            <a:ext cx="1370993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Bloom Filters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C809BA-7BB2-004F-9D13-F549ADD3C838}"/>
              </a:ext>
            </a:extLst>
          </p:cNvPr>
          <p:cNvSpPr/>
          <p:nvPr/>
        </p:nvSpPr>
        <p:spPr>
          <a:xfrm>
            <a:off x="2421467" y="2878667"/>
            <a:ext cx="7145866" cy="5503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3AD092-FC3E-F442-928E-FEE0967886A2}"/>
              </a:ext>
            </a:extLst>
          </p:cNvPr>
          <p:cNvCxnSpPr/>
          <p:nvPr/>
        </p:nvCxnSpPr>
        <p:spPr>
          <a:xfrm>
            <a:off x="2980267" y="2861733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288B90C-14F0-6F46-AE1A-70B9F43C4D86}"/>
              </a:ext>
            </a:extLst>
          </p:cNvPr>
          <p:cNvCxnSpPr/>
          <p:nvPr/>
        </p:nvCxnSpPr>
        <p:spPr>
          <a:xfrm>
            <a:off x="3539066" y="2861733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CEC8436-9A72-E04F-86F8-5EF09B20000A}"/>
              </a:ext>
            </a:extLst>
          </p:cNvPr>
          <p:cNvCxnSpPr/>
          <p:nvPr/>
        </p:nvCxnSpPr>
        <p:spPr>
          <a:xfrm>
            <a:off x="9008533" y="2878667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63DD0BE-653B-3145-8A74-71DC9E5691E1}"/>
              </a:ext>
            </a:extLst>
          </p:cNvPr>
          <p:cNvSpPr txBox="1"/>
          <p:nvPr/>
        </p:nvSpPr>
        <p:spPr>
          <a:xfrm>
            <a:off x="2506133" y="34909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B9BBD-C530-3D4E-B6E6-11B626B7615F}"/>
              </a:ext>
            </a:extLst>
          </p:cNvPr>
          <p:cNvSpPr txBox="1"/>
          <p:nvPr/>
        </p:nvSpPr>
        <p:spPr>
          <a:xfrm>
            <a:off x="3081865" y="34893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0FBD46-94FA-3C40-9E32-CA7338F94002}"/>
              </a:ext>
            </a:extLst>
          </p:cNvPr>
          <p:cNvSpPr txBox="1"/>
          <p:nvPr/>
        </p:nvSpPr>
        <p:spPr>
          <a:xfrm>
            <a:off x="8991600" y="3490935"/>
            <a:ext cx="694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m-</a:t>
            </a:r>
            <a:r>
              <a:rPr lang="en-GB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3177BD-AE54-D747-B61B-88B61F813347}"/>
              </a:ext>
            </a:extLst>
          </p:cNvPr>
          <p:cNvSpPr/>
          <p:nvPr/>
        </p:nvSpPr>
        <p:spPr>
          <a:xfrm>
            <a:off x="5757707" y="777947"/>
            <a:ext cx="7104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/>
              <a:t>x </a:t>
            </a:r>
            <a:r>
              <a:rPr lang="de-DE" dirty="0"/>
              <a:t>∊</a:t>
            </a:r>
            <a:r>
              <a:rPr lang="de-DE" i="1" dirty="0"/>
              <a:t> X</a:t>
            </a:r>
            <a:endParaRPr lang="en-GB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AD2AC8-4CF6-394B-A48D-41D28995D58C}"/>
              </a:ext>
            </a:extLst>
          </p:cNvPr>
          <p:cNvCxnSpPr>
            <a:cxnSpLocks/>
            <a:stCxn id="19" idx="2"/>
            <a:endCxn id="34" idx="0"/>
          </p:cNvCxnSpPr>
          <p:nvPr/>
        </p:nvCxnSpPr>
        <p:spPr>
          <a:xfrm flipH="1">
            <a:off x="3816480" y="1147279"/>
            <a:ext cx="2296453" cy="1728173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3B0EEB-338C-2F4B-86EB-E5AFB9796A48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6095813" y="1147279"/>
            <a:ext cx="566999" cy="1727689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75148EF-97B0-0849-B7A7-7E0B6796672C}"/>
              </a:ext>
            </a:extLst>
          </p:cNvPr>
          <p:cNvCxnSpPr>
            <a:cxnSpLocks/>
            <a:stCxn id="19" idx="2"/>
            <a:endCxn id="32" idx="0"/>
          </p:cNvCxnSpPr>
          <p:nvPr/>
        </p:nvCxnSpPr>
        <p:spPr>
          <a:xfrm>
            <a:off x="6112933" y="1147279"/>
            <a:ext cx="3169200" cy="1725576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C5AA3A7-F7FA-F347-B521-1AB537C8D7AD}"/>
              </a:ext>
            </a:extLst>
          </p:cNvPr>
          <p:cNvSpPr txBox="1"/>
          <p:nvPr/>
        </p:nvSpPr>
        <p:spPr>
          <a:xfrm>
            <a:off x="4850774" y="166058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653896-8079-B845-B6B7-A8A7F6B5F037}"/>
              </a:ext>
            </a:extLst>
          </p:cNvPr>
          <p:cNvSpPr txBox="1"/>
          <p:nvPr/>
        </p:nvSpPr>
        <p:spPr>
          <a:xfrm>
            <a:off x="6349906" y="179733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7F5626-65AA-764E-8C0B-77C6C0CCAD7B}"/>
              </a:ext>
            </a:extLst>
          </p:cNvPr>
          <p:cNvSpPr txBox="1"/>
          <p:nvPr/>
        </p:nvSpPr>
        <p:spPr>
          <a:xfrm>
            <a:off x="6958720" y="129124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D1009D4-C6B5-BE45-B0CE-83B240F0D02F}"/>
              </a:ext>
            </a:extLst>
          </p:cNvPr>
          <p:cNvSpPr/>
          <p:nvPr/>
        </p:nvSpPr>
        <p:spPr>
          <a:xfrm>
            <a:off x="9008533" y="2872855"/>
            <a:ext cx="547200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AB406C0-B8A8-774F-A93F-1CCBF16BDDD6}"/>
              </a:ext>
            </a:extLst>
          </p:cNvPr>
          <p:cNvSpPr/>
          <p:nvPr/>
        </p:nvSpPr>
        <p:spPr>
          <a:xfrm>
            <a:off x="6391883" y="2874968"/>
            <a:ext cx="541858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04300C-81B8-474F-B439-401B4ABE9488}"/>
              </a:ext>
            </a:extLst>
          </p:cNvPr>
          <p:cNvSpPr/>
          <p:nvPr/>
        </p:nvSpPr>
        <p:spPr>
          <a:xfrm>
            <a:off x="3545551" y="2875452"/>
            <a:ext cx="541858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451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 animBg="1"/>
      <p:bldP spid="33" grpId="0" animBg="1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Bloom Filters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C809BA-7BB2-004F-9D13-F549ADD3C838}"/>
              </a:ext>
            </a:extLst>
          </p:cNvPr>
          <p:cNvSpPr/>
          <p:nvPr/>
        </p:nvSpPr>
        <p:spPr>
          <a:xfrm>
            <a:off x="2421467" y="2878667"/>
            <a:ext cx="7145866" cy="5503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3AD092-FC3E-F442-928E-FEE0967886A2}"/>
              </a:ext>
            </a:extLst>
          </p:cNvPr>
          <p:cNvCxnSpPr/>
          <p:nvPr/>
        </p:nvCxnSpPr>
        <p:spPr>
          <a:xfrm>
            <a:off x="2980267" y="2861733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288B90C-14F0-6F46-AE1A-70B9F43C4D86}"/>
              </a:ext>
            </a:extLst>
          </p:cNvPr>
          <p:cNvCxnSpPr/>
          <p:nvPr/>
        </p:nvCxnSpPr>
        <p:spPr>
          <a:xfrm>
            <a:off x="3539066" y="2861733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CEC8436-9A72-E04F-86F8-5EF09B20000A}"/>
              </a:ext>
            </a:extLst>
          </p:cNvPr>
          <p:cNvCxnSpPr/>
          <p:nvPr/>
        </p:nvCxnSpPr>
        <p:spPr>
          <a:xfrm>
            <a:off x="9008533" y="2878667"/>
            <a:ext cx="0" cy="567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63DD0BE-653B-3145-8A74-71DC9E5691E1}"/>
              </a:ext>
            </a:extLst>
          </p:cNvPr>
          <p:cNvSpPr txBox="1"/>
          <p:nvPr/>
        </p:nvSpPr>
        <p:spPr>
          <a:xfrm>
            <a:off x="2506133" y="34909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B9BBD-C530-3D4E-B6E6-11B626B7615F}"/>
              </a:ext>
            </a:extLst>
          </p:cNvPr>
          <p:cNvSpPr txBox="1"/>
          <p:nvPr/>
        </p:nvSpPr>
        <p:spPr>
          <a:xfrm>
            <a:off x="3081865" y="34893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0FBD46-94FA-3C40-9E32-CA7338F94002}"/>
              </a:ext>
            </a:extLst>
          </p:cNvPr>
          <p:cNvSpPr txBox="1"/>
          <p:nvPr/>
        </p:nvSpPr>
        <p:spPr>
          <a:xfrm>
            <a:off x="8991600" y="3490935"/>
            <a:ext cx="694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/>
              <a:t>m-</a:t>
            </a:r>
            <a:r>
              <a:rPr lang="en-GB" dirty="0"/>
              <a:t>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3177BD-AE54-D747-B61B-88B61F813347}"/>
              </a:ext>
            </a:extLst>
          </p:cNvPr>
          <p:cNvSpPr/>
          <p:nvPr/>
        </p:nvSpPr>
        <p:spPr>
          <a:xfrm>
            <a:off x="5757707" y="777947"/>
            <a:ext cx="7537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/>
              <a:t>x' </a:t>
            </a:r>
            <a:r>
              <a:rPr lang="de-DE" dirty="0"/>
              <a:t>∊</a:t>
            </a:r>
            <a:r>
              <a:rPr lang="de-DE" i="1" dirty="0"/>
              <a:t> X</a:t>
            </a:r>
            <a:endParaRPr lang="en-GB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AD2AC8-4CF6-394B-A48D-41D28995D58C}"/>
              </a:ext>
            </a:extLst>
          </p:cNvPr>
          <p:cNvCxnSpPr>
            <a:cxnSpLocks/>
            <a:stCxn id="19" idx="2"/>
            <a:endCxn id="24" idx="0"/>
          </p:cNvCxnSpPr>
          <p:nvPr/>
        </p:nvCxnSpPr>
        <p:spPr>
          <a:xfrm flipH="1">
            <a:off x="4800418" y="1147279"/>
            <a:ext cx="1334155" cy="1733985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3B0EEB-338C-2F4B-86EB-E5AFB9796A48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6095813" y="1147279"/>
            <a:ext cx="566999" cy="1727689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75148EF-97B0-0849-B7A7-7E0B6796672C}"/>
              </a:ext>
            </a:extLst>
          </p:cNvPr>
          <p:cNvCxnSpPr>
            <a:cxnSpLocks/>
            <a:stCxn id="19" idx="2"/>
            <a:endCxn id="27" idx="0"/>
          </p:cNvCxnSpPr>
          <p:nvPr/>
        </p:nvCxnSpPr>
        <p:spPr>
          <a:xfrm>
            <a:off x="6134573" y="1147279"/>
            <a:ext cx="1552705" cy="1722920"/>
          </a:xfrm>
          <a:prstGeom prst="line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C5AA3A7-F7FA-F347-B521-1AB537C8D7AD}"/>
              </a:ext>
            </a:extLst>
          </p:cNvPr>
          <p:cNvSpPr txBox="1"/>
          <p:nvPr/>
        </p:nvSpPr>
        <p:spPr>
          <a:xfrm>
            <a:off x="5050250" y="17254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653896-8079-B845-B6B7-A8A7F6B5F037}"/>
              </a:ext>
            </a:extLst>
          </p:cNvPr>
          <p:cNvSpPr txBox="1"/>
          <p:nvPr/>
        </p:nvSpPr>
        <p:spPr>
          <a:xfrm>
            <a:off x="6349906" y="1797339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7F5626-65AA-764E-8C0B-77C6C0CCAD7B}"/>
              </a:ext>
            </a:extLst>
          </p:cNvPr>
          <p:cNvSpPr txBox="1"/>
          <p:nvPr/>
        </p:nvSpPr>
        <p:spPr>
          <a:xfrm>
            <a:off x="6711992" y="1508803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h</a:t>
            </a:r>
            <a:r>
              <a:rPr lang="en-GB" i="1" baseline="-25000" dirty="0"/>
              <a:t>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D1009D4-C6B5-BE45-B0CE-83B240F0D02F}"/>
              </a:ext>
            </a:extLst>
          </p:cNvPr>
          <p:cNvSpPr/>
          <p:nvPr/>
        </p:nvSpPr>
        <p:spPr>
          <a:xfrm>
            <a:off x="9008533" y="2872855"/>
            <a:ext cx="547200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AB406C0-B8A8-774F-A93F-1CCBF16BDDD6}"/>
              </a:ext>
            </a:extLst>
          </p:cNvPr>
          <p:cNvSpPr/>
          <p:nvPr/>
        </p:nvSpPr>
        <p:spPr>
          <a:xfrm>
            <a:off x="6391883" y="2874968"/>
            <a:ext cx="541858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04300C-81B8-474F-B439-401B4ABE9488}"/>
              </a:ext>
            </a:extLst>
          </p:cNvPr>
          <p:cNvSpPr/>
          <p:nvPr/>
        </p:nvSpPr>
        <p:spPr>
          <a:xfrm>
            <a:off x="3545551" y="2875452"/>
            <a:ext cx="541858" cy="567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AD4B30-71A6-5748-BC1C-2829C317C1F6}"/>
              </a:ext>
            </a:extLst>
          </p:cNvPr>
          <p:cNvSpPr/>
          <p:nvPr/>
        </p:nvSpPr>
        <p:spPr>
          <a:xfrm>
            <a:off x="4529489" y="2881264"/>
            <a:ext cx="541858" cy="56726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EC709A0-BC00-F244-9A1C-4316AEEAA8C3}"/>
              </a:ext>
            </a:extLst>
          </p:cNvPr>
          <p:cNvSpPr/>
          <p:nvPr/>
        </p:nvSpPr>
        <p:spPr>
          <a:xfrm>
            <a:off x="6398367" y="2889789"/>
            <a:ext cx="541858" cy="56726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72A6F8-17BA-5847-BD0E-CDE0FFE1A436}"/>
              </a:ext>
            </a:extLst>
          </p:cNvPr>
          <p:cNvSpPr/>
          <p:nvPr/>
        </p:nvSpPr>
        <p:spPr>
          <a:xfrm>
            <a:off x="7416349" y="2870199"/>
            <a:ext cx="541858" cy="56726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66AB30-EA48-2F4B-83FC-10AC069B37D4}"/>
              </a:ext>
            </a:extLst>
          </p:cNvPr>
          <p:cNvSpPr/>
          <p:nvPr/>
        </p:nvSpPr>
        <p:spPr>
          <a:xfrm>
            <a:off x="886773" y="4492477"/>
            <a:ext cx="1072832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chemeClr val="accent2"/>
                </a:solidFill>
              </a:rPr>
              <a:t>False</a:t>
            </a:r>
            <a:r>
              <a:rPr lang="de-DE" sz="2000" dirty="0">
                <a:solidFill>
                  <a:schemeClr val="accent2"/>
                </a:solidFill>
              </a:rPr>
              <a:t> positives </a:t>
            </a:r>
            <a:r>
              <a:rPr lang="de-DE" sz="2000" dirty="0" err="1"/>
              <a:t>can</a:t>
            </a:r>
            <a:r>
              <a:rPr lang="de-DE" sz="2000" dirty="0"/>
              <a:t> </a:t>
            </a:r>
            <a:r>
              <a:rPr lang="de-DE" sz="2000" dirty="0" err="1"/>
              <a:t>arise</a:t>
            </a:r>
            <a:r>
              <a:rPr lang="de-DE" sz="2000" dirty="0"/>
              <a:t> </a:t>
            </a:r>
            <a:r>
              <a:rPr lang="de-DE" sz="2000" dirty="0" err="1"/>
              <a:t>when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predicate</a:t>
            </a:r>
            <a:r>
              <a:rPr lang="de-DE" sz="2000" dirty="0"/>
              <a:t> </a:t>
            </a:r>
            <a:r>
              <a:rPr lang="de-DE" sz="2000" dirty="0" err="1"/>
              <a:t>is</a:t>
            </a:r>
            <a:r>
              <a:rPr lang="de-DE" sz="2000" dirty="0"/>
              <a:t> </a:t>
            </a:r>
            <a:r>
              <a:rPr lang="de-DE" sz="2000" dirty="0" err="1"/>
              <a:t>true</a:t>
            </a:r>
            <a:r>
              <a:rPr lang="de-DE" sz="2000" dirty="0"/>
              <a:t> </a:t>
            </a:r>
            <a:r>
              <a:rPr lang="de-DE" sz="2000" dirty="0" err="1"/>
              <a:t>because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insertions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i="1" dirty="0" err="1"/>
              <a:t>other</a:t>
            </a:r>
            <a:r>
              <a:rPr lang="de-DE" sz="2000" i="1" dirty="0"/>
              <a:t> </a:t>
            </a:r>
            <a:r>
              <a:rPr lang="de-DE" sz="2000" dirty="0" err="1"/>
              <a:t>elements</a:t>
            </a:r>
            <a:r>
              <a:rPr lang="de-DE" sz="2000" dirty="0"/>
              <a:t> </a:t>
            </a:r>
            <a:r>
              <a:rPr lang="de-DE" sz="2000" i="1" dirty="0" err="1"/>
              <a:t>y</a:t>
            </a:r>
            <a:r>
              <a:rPr lang="de-DE" sz="2000" i="1" dirty="0"/>
              <a:t> </a:t>
            </a:r>
            <a:r>
              <a:rPr lang="de-DE" sz="2000" dirty="0"/>
              <a:t>∊</a:t>
            </a:r>
            <a:r>
              <a:rPr lang="de-DE" sz="2000" i="1" dirty="0"/>
              <a:t> X</a:t>
            </a:r>
            <a:r>
              <a:rPr lang="de-DE" sz="2000" dirty="0"/>
              <a:t>.</a:t>
            </a:r>
          </a:p>
          <a:p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/>
                </a:solidFill>
              </a:rPr>
              <a:t>The </a:t>
            </a:r>
            <a:r>
              <a:rPr lang="de-DE" sz="2000" dirty="0" err="1">
                <a:solidFill>
                  <a:schemeClr val="accent2"/>
                </a:solidFill>
              </a:rPr>
              <a:t>more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elements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are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inserted</a:t>
            </a:r>
            <a:r>
              <a:rPr lang="de-DE" sz="2000" dirty="0">
                <a:solidFill>
                  <a:schemeClr val="accent2"/>
                </a:solidFill>
              </a:rPr>
              <a:t>, </a:t>
            </a:r>
            <a:r>
              <a:rPr lang="de-DE" sz="2000" dirty="0" err="1">
                <a:solidFill>
                  <a:schemeClr val="accent2"/>
                </a:solidFill>
              </a:rPr>
              <a:t>the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higher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the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chances</a:t>
            </a:r>
            <a:r>
              <a:rPr lang="de-DE" sz="2000" dirty="0">
                <a:solidFill>
                  <a:schemeClr val="accent2"/>
                </a:solidFill>
              </a:rPr>
              <a:t> </a:t>
            </a:r>
            <a:r>
              <a:rPr lang="de-DE" sz="2000" dirty="0" err="1">
                <a:solidFill>
                  <a:schemeClr val="accent2"/>
                </a:solidFill>
              </a:rPr>
              <a:t>of</a:t>
            </a:r>
            <a:r>
              <a:rPr lang="de-DE" sz="2000" dirty="0">
                <a:solidFill>
                  <a:schemeClr val="accent2"/>
                </a:solidFill>
              </a:rPr>
              <a:t> a </a:t>
            </a:r>
            <a:r>
              <a:rPr lang="de-DE" sz="2000" dirty="0" err="1">
                <a:solidFill>
                  <a:schemeClr val="accent2"/>
                </a:solidFill>
              </a:rPr>
              <a:t>false</a:t>
            </a:r>
            <a:r>
              <a:rPr lang="de-DE" sz="2000" dirty="0">
                <a:solidFill>
                  <a:schemeClr val="accent2"/>
                </a:solidFill>
              </a:rPr>
              <a:t> positive.</a:t>
            </a:r>
          </a:p>
        </p:txBody>
      </p:sp>
    </p:spTree>
    <p:extLst>
      <p:ext uri="{BB962C8B-B14F-4D97-AF65-F5344CB8AC3E}">
        <p14:creationId xmlns:p14="http://schemas.microsoft.com/office/powerpoint/2010/main" val="47204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8" grpId="0"/>
      <p:bldP spid="29" grpId="0"/>
      <p:bldP spid="31" grpId="0"/>
      <p:bldP spid="24" grpId="0" animBg="1"/>
      <p:bldP spid="26" grpId="0" animBg="1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Basic Analysis </a:t>
            </a:r>
            <a:r>
              <a:rPr lang="de-DE" sz="3200" dirty="0" err="1"/>
              <a:t>of</a:t>
            </a:r>
            <a:r>
              <a:rPr lang="de-DE" sz="3200" dirty="0"/>
              <a:t> Bloom Filters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/>
          <a:lstStyle/>
          <a:p>
            <a:pPr marL="0" indent="0">
              <a:buNone/>
            </a:pPr>
            <a:r>
              <a:rPr lang="de-DE" sz="2400" b="1" u="sng" dirty="0"/>
              <a:t>Parameters:</a:t>
            </a:r>
          </a:p>
          <a:p>
            <a:pPr marL="0" indent="0">
              <a:buNone/>
            </a:pPr>
            <a:r>
              <a:rPr lang="de-DE" sz="2400" i="1" dirty="0"/>
              <a:t>m</a:t>
            </a:r>
            <a:r>
              <a:rPr lang="de-DE" sz="2400" dirty="0"/>
              <a:t>: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in </a:t>
            </a:r>
            <a:r>
              <a:rPr lang="de-DE" sz="2400" dirty="0" err="1"/>
              <a:t>table</a:t>
            </a:r>
            <a:r>
              <a:rPr lang="de-DE" sz="2400" dirty="0"/>
              <a:t> </a:t>
            </a:r>
            <a:r>
              <a:rPr lang="de-DE" sz="2400" i="1" dirty="0"/>
              <a:t>BF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i="1" dirty="0" err="1"/>
              <a:t>k</a:t>
            </a:r>
            <a:r>
              <a:rPr lang="de-DE" sz="2400" i="1" dirty="0"/>
              <a:t>: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i="1" dirty="0"/>
              <a:t>n</a:t>
            </a:r>
            <a:r>
              <a:rPr lang="de-DE" sz="2400" dirty="0"/>
              <a:t>: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</a:t>
            </a:r>
            <a:r>
              <a:rPr lang="de-DE" sz="2400" dirty="0" err="1"/>
              <a:t>inserted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b="1" u="sng" dirty="0" err="1"/>
              <a:t>False</a:t>
            </a:r>
            <a:r>
              <a:rPr lang="de-DE" sz="2400" b="1" u="sng" dirty="0"/>
              <a:t> positive </a:t>
            </a:r>
            <a:r>
              <a:rPr lang="de-DE" sz="2400" b="1" u="sng" dirty="0" err="1"/>
              <a:t>probability</a:t>
            </a:r>
            <a:r>
              <a:rPr lang="de-DE" sz="2400" b="1" u="sng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Assuming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 </a:t>
            </a:r>
            <a:r>
              <a:rPr lang="de-DE" sz="2400" dirty="0" err="1"/>
              <a:t>behave</a:t>
            </a:r>
            <a:r>
              <a:rPr lang="de-DE" sz="2400" dirty="0"/>
              <a:t> </a:t>
            </a:r>
            <a:r>
              <a:rPr lang="de-DE" sz="2400" dirty="0" err="1"/>
              <a:t>randomly</a:t>
            </a:r>
            <a:r>
              <a:rPr lang="de-DE" sz="2400" dirty="0"/>
              <a:t>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probability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testing</a:t>
            </a:r>
            <a:r>
              <a:rPr lang="de-DE" sz="2400" dirty="0"/>
              <a:t> a non-</a:t>
            </a:r>
            <a:r>
              <a:rPr lang="de-DE" sz="2400" dirty="0" err="1"/>
              <a:t>inserted</a:t>
            </a:r>
            <a:r>
              <a:rPr lang="de-DE" sz="2400" dirty="0"/>
              <a:t> item </a:t>
            </a:r>
            <a:r>
              <a:rPr lang="de-DE" sz="2400" dirty="0" err="1"/>
              <a:t>generates</a:t>
            </a:r>
            <a:r>
              <a:rPr lang="de-DE" sz="2400" dirty="0"/>
              <a:t> a </a:t>
            </a:r>
            <a:r>
              <a:rPr lang="de-DE" sz="2400" dirty="0" err="1"/>
              <a:t>false</a:t>
            </a:r>
            <a:r>
              <a:rPr lang="de-DE" sz="2400" dirty="0"/>
              <a:t> positive </a:t>
            </a:r>
            <a:r>
              <a:rPr lang="de-DE" sz="2400" dirty="0" err="1"/>
              <a:t>is</a:t>
            </a:r>
            <a:r>
              <a:rPr lang="de-DE" sz="2400" dirty="0"/>
              <a:t> (</a:t>
            </a:r>
            <a:r>
              <a:rPr lang="de-DE" sz="2400" dirty="0" err="1"/>
              <a:t>approximately</a:t>
            </a:r>
            <a:r>
              <a:rPr lang="de-DE" sz="2400" dirty="0"/>
              <a:t>):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				</a:t>
            </a:r>
            <a:r>
              <a:rPr lang="de-DE" sz="2400" dirty="0" err="1"/>
              <a:t>ε</a:t>
            </a:r>
            <a:r>
              <a:rPr lang="de-DE" sz="2400" dirty="0"/>
              <a:t>  :=  (1 – </a:t>
            </a:r>
            <a:r>
              <a:rPr lang="de-DE" sz="2400" dirty="0" err="1"/>
              <a:t>e</a:t>
            </a:r>
            <a:r>
              <a:rPr lang="de-DE" sz="2400" baseline="30000" dirty="0" err="1"/>
              <a:t>-kn</a:t>
            </a:r>
            <a:r>
              <a:rPr lang="de-DE" sz="2400" baseline="30000" dirty="0"/>
              <a:t>/m</a:t>
            </a:r>
            <a:r>
              <a:rPr lang="de-DE" sz="2400" dirty="0"/>
              <a:t>)</a:t>
            </a:r>
            <a:r>
              <a:rPr lang="de-DE" sz="2400" baseline="30000" dirty="0"/>
              <a:t>k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254733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Basic Analysis </a:t>
            </a:r>
            <a:r>
              <a:rPr lang="de-DE" sz="3200" dirty="0" err="1"/>
              <a:t>of</a:t>
            </a:r>
            <a:r>
              <a:rPr lang="de-DE" sz="3200" dirty="0"/>
              <a:t> Bloom Filters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/>
          <a:lstStyle/>
          <a:p>
            <a:pPr marL="0" indent="0">
              <a:buNone/>
            </a:pPr>
            <a:r>
              <a:rPr lang="de-DE" sz="2400" b="1" u="sng" dirty="0" err="1"/>
              <a:t>False</a:t>
            </a:r>
            <a:r>
              <a:rPr lang="de-DE" sz="2400" b="1" u="sng" dirty="0"/>
              <a:t> positive </a:t>
            </a:r>
            <a:r>
              <a:rPr lang="de-DE" sz="2400" b="1" u="sng" dirty="0" err="1"/>
              <a:t>probability</a:t>
            </a:r>
            <a:r>
              <a:rPr lang="de-DE" sz="2400" b="1" u="sng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Assuming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 </a:t>
            </a:r>
            <a:r>
              <a:rPr lang="de-DE" sz="2400" dirty="0" err="1"/>
              <a:t>behave</a:t>
            </a:r>
            <a:r>
              <a:rPr lang="de-DE" sz="2400" dirty="0"/>
              <a:t> </a:t>
            </a:r>
            <a:r>
              <a:rPr lang="de-DE" sz="2400" dirty="0" err="1"/>
              <a:t>randomly</a:t>
            </a:r>
            <a:r>
              <a:rPr lang="de-DE" sz="2400" dirty="0"/>
              <a:t>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probability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testing</a:t>
            </a:r>
            <a:r>
              <a:rPr lang="de-DE" sz="2400" dirty="0"/>
              <a:t> a non-</a:t>
            </a:r>
            <a:r>
              <a:rPr lang="de-DE" sz="2400" dirty="0" err="1"/>
              <a:t>inserted</a:t>
            </a:r>
            <a:r>
              <a:rPr lang="de-DE" sz="2400" dirty="0"/>
              <a:t> item </a:t>
            </a:r>
            <a:r>
              <a:rPr lang="de-DE" sz="2400" dirty="0" err="1"/>
              <a:t>generates</a:t>
            </a:r>
            <a:r>
              <a:rPr lang="de-DE" sz="2400" dirty="0"/>
              <a:t> a </a:t>
            </a:r>
            <a:r>
              <a:rPr lang="de-DE" sz="2400" dirty="0" err="1"/>
              <a:t>false</a:t>
            </a:r>
            <a:r>
              <a:rPr lang="de-DE" sz="2400" dirty="0"/>
              <a:t> positive </a:t>
            </a:r>
            <a:r>
              <a:rPr lang="de-DE" sz="2400" dirty="0" err="1"/>
              <a:t>is</a:t>
            </a:r>
            <a:r>
              <a:rPr lang="de-DE" sz="2400" dirty="0"/>
              <a:t> (</a:t>
            </a:r>
            <a:r>
              <a:rPr lang="de-DE" sz="2400" dirty="0" err="1"/>
              <a:t>approximately</a:t>
            </a:r>
            <a:r>
              <a:rPr lang="de-DE" sz="2400" dirty="0"/>
              <a:t>):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 err="1"/>
              <a:t>ε</a:t>
            </a:r>
            <a:r>
              <a:rPr lang="de-DE" sz="2400" dirty="0"/>
              <a:t>  :=  (1 – </a:t>
            </a:r>
            <a:r>
              <a:rPr lang="de-DE" sz="2400" dirty="0" err="1"/>
              <a:t>e</a:t>
            </a:r>
            <a:r>
              <a:rPr lang="de-DE" sz="2400" baseline="30000" dirty="0" err="1"/>
              <a:t>-kn</a:t>
            </a:r>
            <a:r>
              <a:rPr lang="de-DE" sz="2400" baseline="30000" dirty="0"/>
              <a:t>/m</a:t>
            </a:r>
            <a:r>
              <a:rPr lang="de-DE" sz="2400" dirty="0"/>
              <a:t>)</a:t>
            </a:r>
            <a:r>
              <a:rPr lang="de-DE" sz="2400" baseline="30000" dirty="0"/>
              <a:t>k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Given</a:t>
            </a:r>
            <a:r>
              <a:rPr lang="de-DE" sz="2400" dirty="0"/>
              <a:t> a </a:t>
            </a:r>
            <a:r>
              <a:rPr lang="de-DE" sz="2400" dirty="0" err="1"/>
              <a:t>target</a:t>
            </a:r>
            <a:r>
              <a:rPr lang="de-DE" sz="2400" dirty="0"/>
              <a:t> </a:t>
            </a:r>
            <a:r>
              <a:rPr lang="de-DE" sz="2400" dirty="0" err="1"/>
              <a:t>value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i="1" dirty="0" err="1"/>
              <a:t>n</a:t>
            </a:r>
            <a:r>
              <a:rPr lang="de-DE" sz="2400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a </a:t>
            </a:r>
            <a:r>
              <a:rPr lang="de-DE" sz="2400" dirty="0" err="1"/>
              <a:t>target</a:t>
            </a:r>
            <a:r>
              <a:rPr lang="de-DE" sz="2400" dirty="0"/>
              <a:t> </a:t>
            </a:r>
            <a:r>
              <a:rPr lang="de-DE" sz="2400" dirty="0" err="1"/>
              <a:t>value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i="1" dirty="0" err="1"/>
              <a:t>ε</a:t>
            </a:r>
            <a:r>
              <a:rPr lang="de-DE" sz="2400" dirty="0"/>
              <a:t>, a simple </a:t>
            </a:r>
            <a:r>
              <a:rPr lang="de-DE" sz="2400" dirty="0" err="1"/>
              <a:t>analysis</a:t>
            </a:r>
            <a:r>
              <a:rPr lang="de-DE" sz="2400" dirty="0"/>
              <a:t> </a:t>
            </a:r>
            <a:r>
              <a:rPr lang="de-DE" sz="2400" dirty="0" err="1"/>
              <a:t>shows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minimal </a:t>
            </a:r>
            <a:r>
              <a:rPr lang="de-DE" sz="2400" dirty="0" err="1"/>
              <a:t>storage</a:t>
            </a:r>
            <a:r>
              <a:rPr lang="de-DE" sz="2400" dirty="0"/>
              <a:t> </a:t>
            </a:r>
            <a:r>
              <a:rPr lang="de-DE" sz="2400" i="1" dirty="0"/>
              <a:t>m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reached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/>
              <a:t>m/</a:t>
            </a:r>
            <a:r>
              <a:rPr lang="de-DE" sz="2400" i="1" dirty="0" err="1"/>
              <a:t>n</a:t>
            </a:r>
            <a:r>
              <a:rPr lang="de-DE" sz="2400" i="1" dirty="0"/>
              <a:t>  =  -</a:t>
            </a:r>
            <a:r>
              <a:rPr lang="de-DE" sz="2400" dirty="0"/>
              <a:t>1.44</a:t>
            </a:r>
            <a:r>
              <a:rPr lang="de-DE" sz="2400" i="1" dirty="0"/>
              <a:t> </a:t>
            </a:r>
            <a:r>
              <a:rPr lang="de-DE" sz="2400" dirty="0"/>
              <a:t>log</a:t>
            </a:r>
            <a:r>
              <a:rPr lang="de-DE" sz="2400" baseline="-25000" dirty="0"/>
              <a:t>2</a:t>
            </a:r>
            <a:r>
              <a:rPr lang="de-DE" sz="2400" dirty="0"/>
              <a:t>(</a:t>
            </a:r>
            <a:r>
              <a:rPr lang="de-DE" sz="2400" i="1" dirty="0" err="1"/>
              <a:t>ε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r>
              <a:rPr lang="de-DE" sz="2400" dirty="0"/>
              <a:t>			  </a:t>
            </a:r>
            <a:r>
              <a:rPr lang="de-DE" sz="2400" i="1" dirty="0" err="1"/>
              <a:t>k</a:t>
            </a:r>
            <a:r>
              <a:rPr lang="de-DE" sz="2400" i="1" dirty="0"/>
              <a:t>    =   - </a:t>
            </a:r>
            <a:r>
              <a:rPr lang="de-DE" sz="2400" dirty="0"/>
              <a:t>log</a:t>
            </a:r>
            <a:r>
              <a:rPr lang="de-DE" sz="2400" baseline="-25000" dirty="0"/>
              <a:t>2</a:t>
            </a:r>
            <a:r>
              <a:rPr lang="de-DE" sz="2400" dirty="0"/>
              <a:t>(</a:t>
            </a:r>
            <a:r>
              <a:rPr lang="de-DE" sz="2400" i="1" dirty="0" err="1"/>
              <a:t>ε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44989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Basic Analysis </a:t>
            </a:r>
            <a:r>
              <a:rPr lang="de-DE" sz="3200" dirty="0" err="1"/>
              <a:t>of</a:t>
            </a:r>
            <a:r>
              <a:rPr lang="de-DE" sz="3200" dirty="0"/>
              <a:t> Bloom Filters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DD1596-CD6F-F146-A088-0BE189D27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051560"/>
            <a:ext cx="594360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5431CFF-5DB9-F84F-81ED-DF2466AE35D5}"/>
              </a:ext>
            </a:extLst>
          </p:cNvPr>
          <p:cNvSpPr/>
          <p:nvPr/>
        </p:nvSpPr>
        <p:spPr>
          <a:xfrm>
            <a:off x="6875044" y="2136718"/>
            <a:ext cx="44147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202122"/>
                </a:solidFill>
                <a:latin typeface="Arial" panose="020B0604020202020204" pitchFamily="34" charset="0"/>
              </a:rPr>
              <a:t>The false positive probability as a function of number of elements in the filter and the filter size; an optimal number of hash functions has been assumed.</a:t>
            </a:r>
          </a:p>
          <a:p>
            <a:endParaRPr lang="en-GB" sz="16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en-GB" sz="1600" b="1" dirty="0">
                <a:solidFill>
                  <a:srgbClr val="202122"/>
                </a:solidFill>
                <a:latin typeface="Arial" panose="020B0604020202020204" pitchFamily="34" charset="0"/>
              </a:rPr>
              <a:t>Source</a:t>
            </a:r>
            <a:r>
              <a:rPr lang="en-GB" sz="1600" dirty="0">
                <a:solidFill>
                  <a:srgbClr val="202122"/>
                </a:solidFill>
                <a:latin typeface="Arial" panose="020B0604020202020204" pitchFamily="34" charset="0"/>
              </a:rPr>
              <a:t>: </a:t>
            </a:r>
            <a:r>
              <a:rPr lang="en-GB" sz="1600" dirty="0">
                <a:solidFill>
                  <a:srgbClr val="202122"/>
                </a:solidFill>
                <a:latin typeface="Arial" panose="020B0604020202020204" pitchFamily="34" charset="0"/>
                <a:hlinkClick r:id="rId3"/>
              </a:rPr>
              <a:t>https://en.wikipedia.org/wiki/Bloom_filter#/media/File:Bloom_filter_fp_probability.svg</a:t>
            </a:r>
            <a:endParaRPr lang="en-GB" sz="16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n-GB" sz="16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203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Bloom Filters in Action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Many variants of Bloom filters have been developed, e.g. for counting number of distinct occurrences of data items.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Bloom filters and variants are widely used in practice.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This includes their use in </a:t>
            </a:r>
            <a:r>
              <a:rPr lang="en-GB" sz="2400" b="1" dirty="0"/>
              <a:t>adversarial scenarios </a:t>
            </a:r>
            <a:r>
              <a:rPr lang="en-GB" sz="2400" dirty="0"/>
              <a:t>where the input may be chosen to force the Bloom filter to underperform in some way.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We highlight two examples: improving efficiency of database access; </a:t>
            </a:r>
            <a:r>
              <a:rPr lang="en-GB" sz="2400" dirty="0" err="1"/>
              <a:t>CRLite</a:t>
            </a:r>
            <a:r>
              <a:rPr lang="en-GB" sz="24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4141224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4911B-C0B9-A74F-B417-4CBB36007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1793316" cy="900000"/>
          </a:xfrm>
        </p:spPr>
        <p:txBody>
          <a:bodyPr/>
          <a:lstStyle/>
          <a:p>
            <a:r>
              <a:rPr lang="en-GB" sz="3200" dirty="0"/>
              <a:t>Bloom Filters in Action – Efficient Database Operation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9C4E0-E7FA-FD43-85C7-3A52F419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998AE-6477-9F4F-A316-66B654B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8E62-D86F-634F-B770-2B74E1BE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16</a:t>
            </a:fld>
            <a:endParaRPr lang="de-CH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88A53-4447-0D47-A52B-EA1DA567B4CA}"/>
              </a:ext>
            </a:extLst>
          </p:cNvPr>
          <p:cNvSpPr/>
          <p:nvPr/>
        </p:nvSpPr>
        <p:spPr>
          <a:xfrm>
            <a:off x="4914372" y="2841653"/>
            <a:ext cx="548640" cy="1999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BDB8E6-5955-9749-8167-C8F41704D245}"/>
              </a:ext>
            </a:extLst>
          </p:cNvPr>
          <p:cNvSpPr/>
          <p:nvPr/>
        </p:nvSpPr>
        <p:spPr>
          <a:xfrm>
            <a:off x="8369810" y="1901952"/>
            <a:ext cx="1298446" cy="42306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EA92C-902C-EF43-AB04-45CD15E9EA89}"/>
              </a:ext>
            </a:extLst>
          </p:cNvPr>
          <p:cNvSpPr txBox="1"/>
          <p:nvPr/>
        </p:nvSpPr>
        <p:spPr>
          <a:xfrm>
            <a:off x="3890901" y="2236501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Bloom filter in fast RAM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93B3B-A710-A94E-A9A1-B3163565E018}"/>
              </a:ext>
            </a:extLst>
          </p:cNvPr>
          <p:cNvSpPr txBox="1"/>
          <p:nvPr/>
        </p:nvSpPr>
        <p:spPr>
          <a:xfrm>
            <a:off x="7772538" y="1346485"/>
            <a:ext cx="2492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Database on slow disc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554A5F5B-273D-6D43-9B35-66D8847558A9}"/>
              </a:ext>
            </a:extLst>
          </p:cNvPr>
          <p:cNvSpPr/>
          <p:nvPr/>
        </p:nvSpPr>
        <p:spPr>
          <a:xfrm>
            <a:off x="1635817" y="1121026"/>
            <a:ext cx="1907219" cy="1154800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 there an item in the </a:t>
            </a:r>
            <a:r>
              <a:rPr lang="en-US" dirty="0" err="1">
                <a:solidFill>
                  <a:schemeClr val="tx1"/>
                </a:solidFill>
              </a:rPr>
              <a:t>db</a:t>
            </a:r>
            <a:r>
              <a:rPr lang="en-US" dirty="0">
                <a:solidFill>
                  <a:schemeClr val="tx1"/>
                </a:solidFill>
              </a:rPr>
              <a:t> for key value key1?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65E244-4F5C-3A40-8569-BC2F3B0CF05C}"/>
              </a:ext>
            </a:extLst>
          </p:cNvPr>
          <p:cNvCxnSpPr>
            <a:cxnSpLocks/>
          </p:cNvCxnSpPr>
          <p:nvPr/>
        </p:nvCxnSpPr>
        <p:spPr>
          <a:xfrm>
            <a:off x="2171700" y="3573173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5056D6-6504-8E4D-A560-BE4BBAA57E91}"/>
              </a:ext>
            </a:extLst>
          </p:cNvPr>
          <p:cNvCxnSpPr>
            <a:cxnSpLocks/>
          </p:cNvCxnSpPr>
          <p:nvPr/>
        </p:nvCxnSpPr>
        <p:spPr>
          <a:xfrm>
            <a:off x="2153412" y="3993797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BA856F8-0A27-154A-BB38-54680076B118}"/>
              </a:ext>
            </a:extLst>
          </p:cNvPr>
          <p:cNvSpPr txBox="1"/>
          <p:nvPr/>
        </p:nvSpPr>
        <p:spPr>
          <a:xfrm>
            <a:off x="3198041" y="315255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A3ED08-85A2-8E48-85D9-2AB844865EBC}"/>
              </a:ext>
            </a:extLst>
          </p:cNvPr>
          <p:cNvSpPr txBox="1"/>
          <p:nvPr/>
        </p:nvSpPr>
        <p:spPr>
          <a:xfrm>
            <a:off x="3294221" y="363665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814652-D94E-B640-9D9A-7F4B7A9971F8}"/>
              </a:ext>
            </a:extLst>
          </p:cNvPr>
          <p:cNvSpPr txBox="1"/>
          <p:nvPr/>
        </p:nvSpPr>
        <p:spPr>
          <a:xfrm>
            <a:off x="1493131" y="5192187"/>
            <a:ext cx="627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Bloom filter has no false negatives → fast, correct response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3F56A40C-F564-4A47-8F8C-CE9D75C978DD}"/>
              </a:ext>
            </a:extLst>
          </p:cNvPr>
          <p:cNvSpPr/>
          <p:nvPr/>
        </p:nvSpPr>
        <p:spPr>
          <a:xfrm>
            <a:off x="4454901" y="2835926"/>
            <a:ext cx="1298446" cy="495563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No!</a:t>
            </a:r>
          </a:p>
        </p:txBody>
      </p:sp>
    </p:spTree>
    <p:extLst>
      <p:ext uri="{BB962C8B-B14F-4D97-AF65-F5344CB8AC3E}">
        <p14:creationId xmlns:p14="http://schemas.microsoft.com/office/powerpoint/2010/main" val="375846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/>
      <p:bldP spid="12" grpId="0"/>
      <p:bldP spid="14" grpId="0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4911B-C0B9-A74F-B417-4CBB36007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Bloom Filters in Action – Efficient Database Operation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9C4E0-E7FA-FD43-85C7-3A52F419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998AE-6477-9F4F-A316-66B654B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8E62-D86F-634F-B770-2B74E1BE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17</a:t>
            </a:fld>
            <a:endParaRPr lang="de-CH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88A53-4447-0D47-A52B-EA1DA567B4CA}"/>
              </a:ext>
            </a:extLst>
          </p:cNvPr>
          <p:cNvSpPr/>
          <p:nvPr/>
        </p:nvSpPr>
        <p:spPr>
          <a:xfrm>
            <a:off x="4914372" y="2841653"/>
            <a:ext cx="548640" cy="1999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BDB8E6-5955-9749-8167-C8F41704D245}"/>
              </a:ext>
            </a:extLst>
          </p:cNvPr>
          <p:cNvSpPr/>
          <p:nvPr/>
        </p:nvSpPr>
        <p:spPr>
          <a:xfrm>
            <a:off x="8369810" y="1901952"/>
            <a:ext cx="1298446" cy="42306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EA92C-902C-EF43-AB04-45CD15E9EA89}"/>
              </a:ext>
            </a:extLst>
          </p:cNvPr>
          <p:cNvSpPr txBox="1"/>
          <p:nvPr/>
        </p:nvSpPr>
        <p:spPr>
          <a:xfrm>
            <a:off x="3890901" y="2236501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Bloom filter in fast RAM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554A5F5B-273D-6D43-9B35-66D8847558A9}"/>
              </a:ext>
            </a:extLst>
          </p:cNvPr>
          <p:cNvSpPr/>
          <p:nvPr/>
        </p:nvSpPr>
        <p:spPr>
          <a:xfrm>
            <a:off x="1635817" y="1121026"/>
            <a:ext cx="1907219" cy="1154800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 there an item in the </a:t>
            </a:r>
            <a:r>
              <a:rPr lang="en-US" dirty="0" err="1">
                <a:solidFill>
                  <a:schemeClr val="tx1"/>
                </a:solidFill>
              </a:rPr>
              <a:t>db</a:t>
            </a:r>
            <a:r>
              <a:rPr lang="en-US" dirty="0">
                <a:solidFill>
                  <a:schemeClr val="tx1"/>
                </a:solidFill>
              </a:rPr>
              <a:t> for key value key2?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65E244-4F5C-3A40-8569-BC2F3B0CF05C}"/>
              </a:ext>
            </a:extLst>
          </p:cNvPr>
          <p:cNvCxnSpPr>
            <a:cxnSpLocks/>
          </p:cNvCxnSpPr>
          <p:nvPr/>
        </p:nvCxnSpPr>
        <p:spPr>
          <a:xfrm>
            <a:off x="2171700" y="3573173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5056D6-6504-8E4D-A560-BE4BBAA57E91}"/>
              </a:ext>
            </a:extLst>
          </p:cNvPr>
          <p:cNvCxnSpPr>
            <a:cxnSpLocks/>
          </p:cNvCxnSpPr>
          <p:nvPr/>
        </p:nvCxnSpPr>
        <p:spPr>
          <a:xfrm>
            <a:off x="2153412" y="3993797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BA856F8-0A27-154A-BB38-54680076B118}"/>
              </a:ext>
            </a:extLst>
          </p:cNvPr>
          <p:cNvSpPr txBox="1"/>
          <p:nvPr/>
        </p:nvSpPr>
        <p:spPr>
          <a:xfrm>
            <a:off x="3198041" y="315255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A3ED08-85A2-8E48-85D9-2AB844865EBC}"/>
              </a:ext>
            </a:extLst>
          </p:cNvPr>
          <p:cNvSpPr txBox="1"/>
          <p:nvPr/>
        </p:nvSpPr>
        <p:spPr>
          <a:xfrm>
            <a:off x="2904077" y="363665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data item</a:t>
            </a: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D6641C5A-0017-A64B-B8B7-E13ABB3DC2A9}"/>
              </a:ext>
            </a:extLst>
          </p:cNvPr>
          <p:cNvSpPr/>
          <p:nvPr/>
        </p:nvSpPr>
        <p:spPr>
          <a:xfrm>
            <a:off x="4454901" y="2835926"/>
            <a:ext cx="1298446" cy="495563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Yes!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7FDC381-9DDC-1844-BA8E-AC02BFE16C3C}"/>
              </a:ext>
            </a:extLst>
          </p:cNvPr>
          <p:cNvCxnSpPr>
            <a:cxnSpLocks/>
          </p:cNvCxnSpPr>
          <p:nvPr/>
        </p:nvCxnSpPr>
        <p:spPr>
          <a:xfrm>
            <a:off x="5463012" y="3573173"/>
            <a:ext cx="2896915" cy="0"/>
          </a:xfrm>
          <a:prstGeom prst="line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44B0403-E5C2-084C-9036-84C26CD66B34}"/>
              </a:ext>
            </a:extLst>
          </p:cNvPr>
          <p:cNvSpPr txBox="1"/>
          <p:nvPr/>
        </p:nvSpPr>
        <p:spPr>
          <a:xfrm>
            <a:off x="6570444" y="3152550"/>
            <a:ext cx="67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EC335A-516B-9F41-9CB4-FCCEE4957E54}"/>
              </a:ext>
            </a:extLst>
          </p:cNvPr>
          <p:cNvCxnSpPr>
            <a:cxnSpLocks/>
          </p:cNvCxnSpPr>
          <p:nvPr/>
        </p:nvCxnSpPr>
        <p:spPr>
          <a:xfrm>
            <a:off x="5463012" y="4005990"/>
            <a:ext cx="2896915" cy="0"/>
          </a:xfrm>
          <a:prstGeom prst="line">
            <a:avLst/>
          </a:prstGeom>
          <a:ln w="222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4636C0C-C9CD-8B4A-9503-F56B3677FF01}"/>
              </a:ext>
            </a:extLst>
          </p:cNvPr>
          <p:cNvSpPr txBox="1"/>
          <p:nvPr/>
        </p:nvSpPr>
        <p:spPr>
          <a:xfrm>
            <a:off x="6349589" y="3630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data item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D5A69D-1550-394E-8D3B-CE99E74FC942}"/>
              </a:ext>
            </a:extLst>
          </p:cNvPr>
          <p:cNvSpPr txBox="1"/>
          <p:nvPr/>
        </p:nvSpPr>
        <p:spPr>
          <a:xfrm>
            <a:off x="7772538" y="1346485"/>
            <a:ext cx="2492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Database on slow disc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79F352-CB04-1142-B3E5-9F1C05AAE28F}"/>
              </a:ext>
            </a:extLst>
          </p:cNvPr>
          <p:cNvSpPr txBox="1"/>
          <p:nvPr/>
        </p:nvSpPr>
        <p:spPr>
          <a:xfrm>
            <a:off x="1493131" y="5192187"/>
            <a:ext cx="621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Database contains item for key2 → disc access necessary </a:t>
            </a:r>
          </a:p>
        </p:txBody>
      </p:sp>
    </p:spTree>
    <p:extLst>
      <p:ext uri="{BB962C8B-B14F-4D97-AF65-F5344CB8AC3E}">
        <p14:creationId xmlns:p14="http://schemas.microsoft.com/office/powerpoint/2010/main" val="31097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6" grpId="0" animBg="1"/>
      <p:bldP spid="18" grpId="0"/>
      <p:bldP spid="21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4911B-C0B9-A74F-B417-4CBB36007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Bloom Filters in Action – Efficient Database Operation</a:t>
            </a:r>
            <a:endParaRPr lang="en-GB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9C4E0-E7FA-FD43-85C7-3A52F419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998AE-6477-9F4F-A316-66B654B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88E62-D86F-634F-B770-2B74E1BE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18</a:t>
            </a:fld>
            <a:endParaRPr lang="de-CH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88A53-4447-0D47-A52B-EA1DA567B4CA}"/>
              </a:ext>
            </a:extLst>
          </p:cNvPr>
          <p:cNvSpPr/>
          <p:nvPr/>
        </p:nvSpPr>
        <p:spPr>
          <a:xfrm>
            <a:off x="4914372" y="2841653"/>
            <a:ext cx="548640" cy="1999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BDB8E6-5955-9749-8167-C8F41704D245}"/>
              </a:ext>
            </a:extLst>
          </p:cNvPr>
          <p:cNvSpPr/>
          <p:nvPr/>
        </p:nvSpPr>
        <p:spPr>
          <a:xfrm>
            <a:off x="8369810" y="1901952"/>
            <a:ext cx="1298446" cy="42306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3EA92C-902C-EF43-AB04-45CD15E9EA89}"/>
              </a:ext>
            </a:extLst>
          </p:cNvPr>
          <p:cNvSpPr txBox="1"/>
          <p:nvPr/>
        </p:nvSpPr>
        <p:spPr>
          <a:xfrm>
            <a:off x="3890901" y="2236501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Bloom filter in fast RAM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593B3B-A710-A94E-A9A1-B3163565E018}"/>
              </a:ext>
            </a:extLst>
          </p:cNvPr>
          <p:cNvSpPr txBox="1"/>
          <p:nvPr/>
        </p:nvSpPr>
        <p:spPr>
          <a:xfrm>
            <a:off x="7772538" y="1346485"/>
            <a:ext cx="2492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Database on slow disc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554A5F5B-273D-6D43-9B35-66D8847558A9}"/>
              </a:ext>
            </a:extLst>
          </p:cNvPr>
          <p:cNvSpPr/>
          <p:nvPr/>
        </p:nvSpPr>
        <p:spPr>
          <a:xfrm>
            <a:off x="1635817" y="1121026"/>
            <a:ext cx="1907219" cy="1154800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Is there an item in the </a:t>
            </a:r>
            <a:r>
              <a:rPr lang="en-US" dirty="0" err="1">
                <a:solidFill>
                  <a:schemeClr val="tx1"/>
                </a:solidFill>
              </a:rPr>
              <a:t>db</a:t>
            </a:r>
            <a:r>
              <a:rPr lang="en-US" dirty="0">
                <a:solidFill>
                  <a:schemeClr val="tx1"/>
                </a:solidFill>
              </a:rPr>
              <a:t> for key value key3?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65E244-4F5C-3A40-8569-BC2F3B0CF05C}"/>
              </a:ext>
            </a:extLst>
          </p:cNvPr>
          <p:cNvCxnSpPr>
            <a:cxnSpLocks/>
          </p:cNvCxnSpPr>
          <p:nvPr/>
        </p:nvCxnSpPr>
        <p:spPr>
          <a:xfrm>
            <a:off x="2171700" y="3573173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5056D6-6504-8E4D-A560-BE4BBAA57E91}"/>
              </a:ext>
            </a:extLst>
          </p:cNvPr>
          <p:cNvCxnSpPr>
            <a:cxnSpLocks/>
          </p:cNvCxnSpPr>
          <p:nvPr/>
        </p:nvCxnSpPr>
        <p:spPr>
          <a:xfrm>
            <a:off x="2153412" y="3993797"/>
            <a:ext cx="2742672" cy="0"/>
          </a:xfrm>
          <a:prstGeom prst="line">
            <a:avLst/>
          </a:prstGeom>
          <a:ln w="222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BA856F8-0A27-154A-BB38-54680076B118}"/>
              </a:ext>
            </a:extLst>
          </p:cNvPr>
          <p:cNvSpPr txBox="1"/>
          <p:nvPr/>
        </p:nvSpPr>
        <p:spPr>
          <a:xfrm>
            <a:off x="3198041" y="315255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key3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A3ED08-85A2-8E48-85D9-2AB844865EBC}"/>
              </a:ext>
            </a:extLst>
          </p:cNvPr>
          <p:cNvSpPr txBox="1"/>
          <p:nvPr/>
        </p:nvSpPr>
        <p:spPr>
          <a:xfrm>
            <a:off x="3274483" y="364793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D6641C5A-0017-A64B-B8B7-E13ABB3DC2A9}"/>
              </a:ext>
            </a:extLst>
          </p:cNvPr>
          <p:cNvSpPr/>
          <p:nvPr/>
        </p:nvSpPr>
        <p:spPr>
          <a:xfrm>
            <a:off x="4454901" y="2835926"/>
            <a:ext cx="1298446" cy="495563"/>
          </a:xfrm>
          <a:prstGeom prst="wedgeRoundRectCallout">
            <a:avLst>
              <a:gd name="adj1" fmla="val 4646"/>
              <a:gd name="adj2" fmla="val 87507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Yes!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7FDC381-9DDC-1844-BA8E-AC02BFE16C3C}"/>
              </a:ext>
            </a:extLst>
          </p:cNvPr>
          <p:cNvCxnSpPr>
            <a:cxnSpLocks/>
          </p:cNvCxnSpPr>
          <p:nvPr/>
        </p:nvCxnSpPr>
        <p:spPr>
          <a:xfrm>
            <a:off x="5463012" y="3573173"/>
            <a:ext cx="2896915" cy="0"/>
          </a:xfrm>
          <a:prstGeom prst="line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44B0403-E5C2-084C-9036-84C26CD66B34}"/>
              </a:ext>
            </a:extLst>
          </p:cNvPr>
          <p:cNvSpPr txBox="1"/>
          <p:nvPr/>
        </p:nvSpPr>
        <p:spPr>
          <a:xfrm>
            <a:off x="6570444" y="3152550"/>
            <a:ext cx="67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key3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EC335A-516B-9F41-9CB4-FCCEE4957E54}"/>
              </a:ext>
            </a:extLst>
          </p:cNvPr>
          <p:cNvCxnSpPr>
            <a:cxnSpLocks/>
          </p:cNvCxnSpPr>
          <p:nvPr/>
        </p:nvCxnSpPr>
        <p:spPr>
          <a:xfrm>
            <a:off x="5463012" y="4005990"/>
            <a:ext cx="2896915" cy="0"/>
          </a:xfrm>
          <a:prstGeom prst="line">
            <a:avLst/>
          </a:prstGeom>
          <a:ln w="22225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4636C0C-C9CD-8B4A-9503-F56B3677FF01}"/>
              </a:ext>
            </a:extLst>
          </p:cNvPr>
          <p:cNvSpPr txBox="1"/>
          <p:nvPr/>
        </p:nvSpPr>
        <p:spPr>
          <a:xfrm>
            <a:off x="5847126" y="3621417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data item not found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4337CF-63D9-3D4C-9E43-43D38F44C979}"/>
              </a:ext>
            </a:extLst>
          </p:cNvPr>
          <p:cNvSpPr txBox="1"/>
          <p:nvPr/>
        </p:nvSpPr>
        <p:spPr>
          <a:xfrm>
            <a:off x="1493131" y="5192187"/>
            <a:ext cx="609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False positive from BF for key3 → disc access redundant </a:t>
            </a:r>
          </a:p>
        </p:txBody>
      </p:sp>
    </p:spTree>
    <p:extLst>
      <p:ext uri="{BB962C8B-B14F-4D97-AF65-F5344CB8AC3E}">
        <p14:creationId xmlns:p14="http://schemas.microsoft.com/office/powerpoint/2010/main" val="4164729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/>
      <p:bldP spid="12" grpId="0"/>
      <p:bldP spid="16" grpId="0" animBg="1"/>
      <p:bldP spid="18" grpId="0"/>
      <p:bldP spid="21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97C6-6B05-144A-9B34-951B6663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err="1"/>
              <a:t>CRLite</a:t>
            </a:r>
            <a:r>
              <a:rPr lang="en-GB" sz="3200" dirty="0"/>
              <a:t> – using cascaded Bloom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1C3B-ECD5-584F-8106-6A4CBFA46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i="1" dirty="0"/>
              <a:t>J. Larisch, D. </a:t>
            </a:r>
            <a:r>
              <a:rPr lang="en-GB" sz="2400" i="1" dirty="0" err="1"/>
              <a:t>Choffnes</a:t>
            </a:r>
            <a:r>
              <a:rPr lang="en-GB" sz="2400" i="1" dirty="0"/>
              <a:t>, D. Levin, B.M. </a:t>
            </a:r>
            <a:r>
              <a:rPr lang="en-GB" sz="2400" i="1" dirty="0" err="1"/>
              <a:t>Maggs</a:t>
            </a:r>
            <a:r>
              <a:rPr lang="en-GB" sz="2400" i="1" dirty="0"/>
              <a:t>, A. </a:t>
            </a:r>
            <a:r>
              <a:rPr lang="en-GB" sz="2400" i="1" dirty="0" err="1"/>
              <a:t>Mislove</a:t>
            </a:r>
            <a:r>
              <a:rPr lang="en-GB" sz="2400" i="1" dirty="0"/>
              <a:t>, and C. Wilson, </a:t>
            </a:r>
            <a:r>
              <a:rPr lang="en-GB" sz="2400" i="1" dirty="0" err="1"/>
              <a:t>CRLite</a:t>
            </a:r>
            <a:r>
              <a:rPr lang="en-GB" sz="2400" i="1" dirty="0"/>
              <a:t>: A scalable system for pushing all TLS revocations to all browsers. IEEE S&amp;P 2017.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Proposes use of </a:t>
            </a:r>
            <a:r>
              <a:rPr lang="en-GB" sz="2400" i="1" dirty="0"/>
              <a:t>cascaded Bloom filters </a:t>
            </a:r>
            <a:r>
              <a:rPr lang="en-GB" sz="2400" dirty="0"/>
              <a:t>to build compact, </a:t>
            </a:r>
            <a:r>
              <a:rPr lang="en-GB" sz="2400" dirty="0">
                <a:solidFill>
                  <a:schemeClr val="accent2"/>
                </a:solidFill>
              </a:rPr>
              <a:t>perfectly correct </a:t>
            </a:r>
            <a:r>
              <a:rPr lang="en-GB" sz="2400" dirty="0"/>
              <a:t>data structure for testing certificate revocation status.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Test is for </a:t>
            </a:r>
            <a:r>
              <a:rPr lang="en-GB" sz="2400" i="1" dirty="0"/>
              <a:t>revoked </a:t>
            </a:r>
            <a:r>
              <a:rPr lang="en-GB" sz="2400" dirty="0"/>
              <a:t>web-PKI certificates </a:t>
            </a:r>
            <a:r>
              <a:rPr lang="en-GB" sz="2400" i="1" dirty="0"/>
              <a:t>X </a:t>
            </a:r>
            <a:r>
              <a:rPr lang="en-GB" sz="2400" dirty="0"/>
              <a:t>amongst set of all known web-PKI certificates </a:t>
            </a:r>
            <a:r>
              <a:rPr lang="en-GB" sz="2400" i="1" dirty="0"/>
              <a:t>Y</a:t>
            </a:r>
            <a:r>
              <a:rPr lang="en-GB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Works in general when input set </a:t>
            </a:r>
            <a:r>
              <a:rPr lang="en-GB" sz="2400" i="1" dirty="0"/>
              <a:t>X </a:t>
            </a:r>
            <a:r>
              <a:rPr lang="en-GB" sz="2400" dirty="0"/>
              <a:t>is a </a:t>
            </a:r>
            <a:r>
              <a:rPr lang="en-GB" sz="2400" i="1" dirty="0"/>
              <a:t>static</a:t>
            </a:r>
            <a:r>
              <a:rPr lang="en-GB" sz="2400" dirty="0"/>
              <a:t> subset of a universe of known inputs </a:t>
            </a:r>
            <a:r>
              <a:rPr lang="en-GB" sz="2400" i="1" dirty="0"/>
              <a:t>Y</a:t>
            </a:r>
            <a:r>
              <a:rPr lang="en-GB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Coupled with regular distribution of freshly computed data structures (since certificate sets </a:t>
            </a:r>
            <a:r>
              <a:rPr lang="en-GB" sz="2400" i="1" dirty="0"/>
              <a:t>X </a:t>
            </a:r>
            <a:r>
              <a:rPr lang="en-GB" sz="2400" dirty="0"/>
              <a:t>and </a:t>
            </a:r>
            <a:r>
              <a:rPr lang="en-GB" sz="2400" i="1" dirty="0"/>
              <a:t>Y</a:t>
            </a:r>
            <a:r>
              <a:rPr lang="en-GB" sz="2400" dirty="0"/>
              <a:t> are changing over time), in </a:t>
            </a:r>
            <a:r>
              <a:rPr lang="en-GB" sz="2400" i="1" dirty="0"/>
              <a:t>theory</a:t>
            </a:r>
            <a:r>
              <a:rPr lang="en-GB" sz="2400" dirty="0"/>
              <a:t> enables private, in-browser revocation checks.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14B03-D194-314C-B4F9-1EE15D98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30763-7E50-3B4E-8F06-510EEDA4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B3B90-E101-C348-B611-5C13E5C8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49071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/>
              <a:t>Agenda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/>
              <a:t>Probablistic Data </a:t>
            </a:r>
            <a:r>
              <a:rPr lang="de-DE" sz="2400" dirty="0" err="1"/>
              <a:t>Structures</a:t>
            </a:r>
            <a:endParaRPr lang="de-DE" sz="2400" dirty="0"/>
          </a:p>
          <a:p>
            <a:r>
              <a:rPr lang="de-DE" sz="2400" dirty="0"/>
              <a:t>Focus 1: Bloom Filters </a:t>
            </a:r>
          </a:p>
          <a:p>
            <a:r>
              <a:rPr lang="de-DE" sz="2400" dirty="0"/>
              <a:t>Focus 2: </a:t>
            </a:r>
            <a:r>
              <a:rPr lang="de-DE" sz="2400" dirty="0" err="1"/>
              <a:t>HyperLogLog</a:t>
            </a:r>
            <a:r>
              <a:rPr lang="de-DE" sz="2400" dirty="0"/>
              <a:t> (HLL)</a:t>
            </a:r>
          </a:p>
          <a:p>
            <a:r>
              <a:rPr lang="de-DE" sz="2400" dirty="0"/>
              <a:t>Open </a:t>
            </a:r>
            <a:r>
              <a:rPr lang="de-DE" sz="2400" dirty="0" err="1"/>
              <a:t>problems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concluding</a:t>
            </a:r>
            <a:r>
              <a:rPr lang="de-DE" sz="2400" dirty="0"/>
              <a:t> </a:t>
            </a:r>
            <a:r>
              <a:rPr lang="de-DE" sz="2400" dirty="0" err="1"/>
              <a:t>remarks</a:t>
            </a: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640861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97C6-6B05-144A-9B34-951B6663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err="1"/>
              <a:t>CRLite</a:t>
            </a:r>
            <a:r>
              <a:rPr lang="en-GB" sz="3200" dirty="0"/>
              <a:t> – using cascaded Bloom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1C3B-ECD5-584F-8106-6A4CBFA46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dirty="0"/>
              <a:t>Core idea (</a:t>
            </a:r>
            <a:r>
              <a:rPr lang="de-DE" sz="2400" i="1" dirty="0"/>
              <a:t>X </a:t>
            </a:r>
            <a:r>
              <a:rPr lang="de-DE" sz="2400" dirty="0" err="1"/>
              <a:t>revoked</a:t>
            </a:r>
            <a:r>
              <a:rPr lang="de-DE" sz="2400" dirty="0"/>
              <a:t> </a:t>
            </a:r>
            <a:r>
              <a:rPr lang="de-DE" sz="2400" dirty="0" err="1"/>
              <a:t>certs</a:t>
            </a:r>
            <a:r>
              <a:rPr lang="de-DE" sz="2400" i="1" dirty="0"/>
              <a:t>, </a:t>
            </a:r>
            <a:r>
              <a:rPr lang="de-DE" sz="2400" i="1" spc="300" dirty="0"/>
              <a:t>Y∖X</a:t>
            </a:r>
            <a:r>
              <a:rPr lang="de-DE" sz="2400" i="1" dirty="0"/>
              <a:t> </a:t>
            </a:r>
            <a:r>
              <a:rPr lang="de-DE" sz="2400" dirty="0"/>
              <a:t>non-</a:t>
            </a:r>
            <a:r>
              <a:rPr lang="de-DE" sz="2400" dirty="0" err="1"/>
              <a:t>revoked</a:t>
            </a:r>
            <a:r>
              <a:rPr lang="de-DE" sz="2400" dirty="0"/>
              <a:t> </a:t>
            </a:r>
            <a:r>
              <a:rPr lang="de-DE" sz="2400" dirty="0" err="1"/>
              <a:t>certs</a:t>
            </a:r>
            <a:r>
              <a:rPr lang="de-DE" sz="2400" dirty="0"/>
              <a:t>):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Build a Bloom filter </a:t>
            </a:r>
            <a:r>
              <a:rPr lang="en-GB" sz="2400" i="1" dirty="0"/>
              <a:t>BF</a:t>
            </a:r>
            <a:r>
              <a:rPr lang="en-GB" sz="2400" i="1" baseline="-25000" dirty="0"/>
              <a:t>1</a:t>
            </a:r>
            <a:r>
              <a:rPr lang="en-GB" sz="2400" dirty="0"/>
              <a:t> to record all values</a:t>
            </a:r>
            <a:r>
              <a:rPr lang="de-DE" sz="2400" i="1" dirty="0"/>
              <a:t> x </a:t>
            </a:r>
            <a:r>
              <a:rPr lang="de-DE" sz="2400" dirty="0"/>
              <a:t>∊</a:t>
            </a:r>
            <a:r>
              <a:rPr lang="de-DE" sz="2400" i="1" dirty="0"/>
              <a:t> X</a:t>
            </a:r>
            <a:r>
              <a:rPr lang="en-GB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Build a second Bloom filter </a:t>
            </a:r>
            <a:r>
              <a:rPr lang="en-GB" sz="2400" i="1" dirty="0"/>
              <a:t>BF</a:t>
            </a:r>
            <a:r>
              <a:rPr lang="en-GB" sz="2400" i="1" baseline="-25000" dirty="0"/>
              <a:t>2</a:t>
            </a:r>
            <a:r>
              <a:rPr lang="en-GB" sz="2400" dirty="0"/>
              <a:t> to catch false positives arising in </a:t>
            </a:r>
            <a:r>
              <a:rPr lang="en-GB" sz="2400" i="1" dirty="0"/>
              <a:t>BF</a:t>
            </a:r>
            <a:r>
              <a:rPr lang="en-GB" sz="2400" i="1" baseline="-25000" dirty="0"/>
              <a:t>1</a:t>
            </a:r>
            <a:r>
              <a:rPr lang="en-GB" sz="2400" dirty="0"/>
              <a:t> (these are elements in </a:t>
            </a:r>
            <a:r>
              <a:rPr lang="en-GB" sz="2400" i="1" dirty="0"/>
              <a:t>Y</a:t>
            </a:r>
            <a:r>
              <a:rPr lang="en-GB" sz="2400" dirty="0"/>
              <a:t> that are false positives for </a:t>
            </a:r>
            <a:r>
              <a:rPr lang="en-GB" sz="2400" i="1" dirty="0"/>
              <a:t>BF</a:t>
            </a:r>
            <a:r>
              <a:rPr lang="en-GB" sz="2400" i="1" baseline="-25000" dirty="0"/>
              <a:t>1</a:t>
            </a:r>
            <a:r>
              <a:rPr lang="en-GB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Build a third Bloom filter </a:t>
            </a:r>
            <a:r>
              <a:rPr lang="en-GB" sz="2400" i="1" dirty="0"/>
              <a:t>BF</a:t>
            </a:r>
            <a:r>
              <a:rPr lang="en-GB" sz="2400" i="1" baseline="-25000" dirty="0"/>
              <a:t>3</a:t>
            </a:r>
            <a:r>
              <a:rPr lang="en-GB" sz="2400" dirty="0"/>
              <a:t> to catch false positives arising in </a:t>
            </a:r>
            <a:r>
              <a:rPr lang="en-GB" sz="2400" i="1" dirty="0"/>
              <a:t>BF</a:t>
            </a:r>
            <a:r>
              <a:rPr lang="en-GB" sz="2400" i="1" baseline="-25000" dirty="0"/>
              <a:t>2 </a:t>
            </a:r>
            <a:r>
              <a:rPr lang="en-GB" sz="2400" dirty="0"/>
              <a:t>(these are elements in X that are false positives for </a:t>
            </a:r>
            <a:r>
              <a:rPr lang="en-GB" sz="2400" i="1" dirty="0"/>
              <a:t>BF</a:t>
            </a:r>
            <a:r>
              <a:rPr lang="en-GB" sz="2400" i="1" baseline="-25000" dirty="0"/>
              <a:t>2</a:t>
            </a:r>
            <a:r>
              <a:rPr lang="en-GB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Data structure is collection of all Bloom filters produced.</a:t>
            </a:r>
          </a:p>
          <a:p>
            <a:pPr marL="0" indent="0">
              <a:buNone/>
            </a:pPr>
            <a:r>
              <a:rPr lang="en-GB" sz="2400" dirty="0"/>
              <a:t>How many levels are needed?</a:t>
            </a:r>
          </a:p>
          <a:p>
            <a:pPr marL="0" indent="0">
              <a:buNone/>
            </a:pPr>
            <a:r>
              <a:rPr lang="en-GB" sz="2400" dirty="0"/>
              <a:t>How to set BF parameters at each level to minimise storage, computation?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14B03-D194-314C-B4F9-1EE15D98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30763-7E50-3B4E-8F06-510EEDA4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B3B90-E101-C348-B611-5C13E5C8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1388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97C6-6B05-144A-9B34-951B6663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err="1"/>
              <a:t>CRLite</a:t>
            </a:r>
            <a:r>
              <a:rPr lang="en-GB" sz="3200" dirty="0"/>
              <a:t> – using cascaded Bloom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1C3B-ECD5-584F-8106-6A4CBFA46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err="1"/>
              <a:t>CRLite</a:t>
            </a:r>
            <a:r>
              <a:rPr lang="en-GB" sz="2400" dirty="0"/>
              <a:t> proposes a “delta update” mechanism to minimise cost of retransmission of full cascade.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But to minimise total storage, </a:t>
            </a:r>
            <a:r>
              <a:rPr lang="en-GB" sz="2400" dirty="0" err="1"/>
              <a:t>CRLite</a:t>
            </a:r>
            <a:r>
              <a:rPr lang="en-GB" sz="2400" dirty="0"/>
              <a:t> sets parameters such that false positive rate in each level is close to 1/2.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This means that filters are almost “saturated” – a few more entries and the false positive rate increases rapidly.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This minimises storage but means cascade is always “on the edge” of failure.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This choice limits the usefulness of delta updates: cascade needs to be regularly recomputed from scratch based on current view of </a:t>
            </a:r>
            <a:r>
              <a:rPr lang="en-GB" sz="2400" i="1" dirty="0"/>
              <a:t>X</a:t>
            </a:r>
            <a:r>
              <a:rPr lang="en-GB" sz="2400" dirty="0"/>
              <a:t>, </a:t>
            </a:r>
            <a:r>
              <a:rPr lang="en-GB" sz="2400" i="1" dirty="0"/>
              <a:t>Y.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Adversarial registration-then-revocation could push popular site (e.g. Google) low down the cascade, making it expensive to check revocation status.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Resilience to Heartbleed-scale revocation event?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Further study needed!</a:t>
            </a: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14B03-D194-314C-B4F9-1EE15D98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30763-7E50-3B4E-8F06-510EEDA4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B3B90-E101-C348-B611-5C13E5C8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9294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97C6-6B05-144A-9B34-951B6663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err="1"/>
              <a:t>CRLite</a:t>
            </a:r>
            <a:r>
              <a:rPr lang="en-GB" sz="3200" dirty="0"/>
              <a:t> and Firefox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1C3B-ECD5-584F-8106-6A4CBFA46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548" y="1286613"/>
            <a:ext cx="6067319" cy="4680000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Mozilla have experimentally deployed </a:t>
            </a:r>
            <a:r>
              <a:rPr lang="en-GB" sz="2400" dirty="0" err="1"/>
              <a:t>CRLite</a:t>
            </a:r>
            <a:r>
              <a:rPr lang="en-GB" sz="2400" dirty="0"/>
              <a:t> in Firefox (in nightly and beta versions).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Significant engineering effort was required to turn a simple idea into a working system.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One issue is the automated and robust computation of parameters of BFs in the cascade.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A second is data gathering/wrangling to maintain a current view of certificate sets </a:t>
            </a:r>
            <a:r>
              <a:rPr lang="en-GB" sz="2400" i="1" dirty="0"/>
              <a:t>X</a:t>
            </a:r>
            <a:r>
              <a:rPr lang="en-GB" sz="2400" dirty="0"/>
              <a:t> and </a:t>
            </a:r>
            <a:r>
              <a:rPr lang="en-GB" sz="2400" i="1" dirty="0"/>
              <a:t>Y</a:t>
            </a:r>
            <a:r>
              <a:rPr lang="en-GB" sz="2400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A third is solving the filter cascade distribution problem at scale.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For more details, see the talk by </a:t>
            </a:r>
            <a:r>
              <a:rPr lang="en-GB" sz="2400" dirty="0" err="1"/>
              <a:t>Thyla</a:t>
            </a:r>
            <a:r>
              <a:rPr lang="en-GB" sz="2400" dirty="0"/>
              <a:t> van der Merwe at RWC 2020: https://</a:t>
            </a:r>
            <a:r>
              <a:rPr lang="en-GB" sz="2400" dirty="0" err="1"/>
              <a:t>rwc.iacr.org</a:t>
            </a:r>
            <a:r>
              <a:rPr lang="en-GB" sz="2400" dirty="0"/>
              <a:t>/2020/slides/</a:t>
            </a:r>
            <a:r>
              <a:rPr lang="en-GB" sz="2400" dirty="0" err="1"/>
              <a:t>Thyla.pdf</a:t>
            </a:r>
            <a:endParaRPr lang="en-GB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14B03-D194-314C-B4F9-1EE15D98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30763-7E50-3B4E-8F06-510EEDA4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B3B90-E101-C348-B611-5C13E5C8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22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A482AD-7825-7842-8371-E3B26A8A8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046" y="2499129"/>
            <a:ext cx="5481960" cy="340748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2F4C35E-F22E-1040-AD28-39CE82340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0353" y="119556"/>
            <a:ext cx="1994464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961B7B-B680-E646-9A15-3F01D02B47BB}"/>
              </a:ext>
            </a:extLst>
          </p:cNvPr>
          <p:cNvSpPr txBox="1"/>
          <p:nvPr/>
        </p:nvSpPr>
        <p:spPr>
          <a:xfrm>
            <a:off x="7301507" y="5828113"/>
            <a:ext cx="4625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CRLite</a:t>
            </a:r>
            <a:r>
              <a:rPr lang="en-GB" sz="1200" dirty="0"/>
              <a:t> backend at Mozilla, courtesy </a:t>
            </a:r>
            <a:r>
              <a:rPr lang="en-GB" sz="1200" dirty="0" err="1"/>
              <a:t>Thyla</a:t>
            </a:r>
            <a:r>
              <a:rPr lang="en-GB" sz="1200" dirty="0"/>
              <a:t> van der Merwe/Mozilla</a:t>
            </a:r>
          </a:p>
        </p:txBody>
      </p:sp>
    </p:spTree>
    <p:extLst>
      <p:ext uri="{BB962C8B-B14F-4D97-AF65-F5344CB8AC3E}">
        <p14:creationId xmlns:p14="http://schemas.microsoft.com/office/powerpoint/2010/main" val="107901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en-GB" sz="3200" dirty="0"/>
              <a:t>Bloom Filters in Adversarial Settings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Use of Bloom filter guarantees good </a:t>
            </a:r>
            <a:r>
              <a:rPr lang="en-GB" sz="2400" b="1" dirty="0"/>
              <a:t>average case </a:t>
            </a:r>
            <a:r>
              <a:rPr lang="en-GB" sz="2400" dirty="0"/>
              <a:t>behaviour.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Can an adversary coerce the system into exhibiting poor performance?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For example, can we tie up the </a:t>
            </a:r>
            <a:r>
              <a:rPr lang="en-GB" sz="2400" dirty="0" err="1"/>
              <a:t>db</a:t>
            </a:r>
            <a:r>
              <a:rPr lang="en-GB" sz="2400" dirty="0"/>
              <a:t> server (via resource exhaustion/DoS) or force it into marking </a:t>
            </a:r>
            <a:r>
              <a:rPr lang="en-GB" sz="2400" i="1" dirty="0"/>
              <a:t>target</a:t>
            </a:r>
            <a:r>
              <a:rPr lang="en-GB" sz="2400" dirty="0"/>
              <a:t> inputs as false positives?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”Pollution”, “coverage”, “algorithmic DoS” attacks.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What is possible depends on how we model adversarial capabilities against the system: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Does the adversary already know what has been inserted into the BF?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Can the adversary insert new items?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Are the adversary’s queries interspersed with honest queries?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Does the adversary know the BF parameters and hash functions in use?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Can the adversary read the BF contents?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23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65753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en-GB" sz="3200" dirty="0"/>
              <a:t>Formal Modelling for Bloom Filters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This is the kind of work we do when building cryptographic security models!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Define a syntax for the class of objects under study.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Define adversarial capabilities via oracle access to a system.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Define adversarial objective(s) and advantages.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Development of this formal approach (and more) in: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i="1" dirty="0"/>
              <a:t>M</a:t>
            </a:r>
            <a:r>
              <a:rPr lang="en-GB" sz="2400" dirty="0"/>
              <a:t>. </a:t>
            </a:r>
            <a:r>
              <a:rPr lang="en-GB" sz="2400" i="1" dirty="0" err="1"/>
              <a:t>Naor</a:t>
            </a:r>
            <a:r>
              <a:rPr lang="en-GB" sz="2400" i="1" dirty="0"/>
              <a:t> and E. </a:t>
            </a:r>
            <a:r>
              <a:rPr lang="en-GB" sz="2400" i="1" dirty="0" err="1"/>
              <a:t>Yogev</a:t>
            </a:r>
            <a:r>
              <a:rPr lang="en-GB" sz="2400" i="1" dirty="0"/>
              <a:t>, Bloom filters in adversarial environments, 	CRYPTO 2015; </a:t>
            </a:r>
            <a:r>
              <a:rPr lang="en-GB" sz="2400" dirty="0"/>
              <a:t>and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400" i="1" dirty="0">
                <a:latin typeface="Arial" panose="020B0604020202020204" pitchFamily="34" charset="0"/>
                <a:cs typeface="Arial" panose="020B0604020202020204" pitchFamily="34" charset="0"/>
              </a:rPr>
              <a:t>	D. Clayton, C. Patton, and T.E. Shrimpton, Probabilistic data structures 	in adversarial environments, CCS 2019.</a:t>
            </a:r>
            <a:endParaRPr lang="de-DE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24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73371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Focus 2: </a:t>
            </a:r>
            <a:r>
              <a:rPr lang="de-DE" sz="3200" dirty="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0" indent="0">
              <a:buNone/>
            </a:pPr>
            <a:r>
              <a:rPr lang="de-DE" sz="2400" b="1"/>
              <a:t>A Puzzle:</a:t>
            </a:r>
          </a:p>
          <a:p>
            <a:pPr marL="0" indent="0">
              <a:buNone/>
            </a:pPr>
            <a:r>
              <a:rPr lang="de-DE" sz="2400" err="1"/>
              <a:t>You</a:t>
            </a:r>
            <a:r>
              <a:rPr lang="de-DE" sz="2400"/>
              <a:t> </a:t>
            </a:r>
            <a:r>
              <a:rPr lang="de-DE" sz="2400" err="1"/>
              <a:t>have</a:t>
            </a:r>
            <a:r>
              <a:rPr lang="de-DE" sz="2400"/>
              <a:t> a </a:t>
            </a:r>
            <a:r>
              <a:rPr lang="de-DE" sz="2400" err="1"/>
              <a:t>small</a:t>
            </a:r>
            <a:r>
              <a:rPr lang="de-DE" sz="2400"/>
              <a:t> </a:t>
            </a:r>
            <a:r>
              <a:rPr lang="de-DE" sz="2400" err="1"/>
              <a:t>amount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</a:t>
            </a:r>
            <a:r>
              <a:rPr lang="de-DE" sz="2400" err="1"/>
              <a:t>memory</a:t>
            </a:r>
            <a:r>
              <a:rPr lang="de-DE" sz="2400"/>
              <a:t> </a:t>
            </a:r>
            <a:r>
              <a:rPr lang="de-DE" sz="2400" err="1"/>
              <a:t>and</a:t>
            </a:r>
            <a:r>
              <a:rPr lang="de-DE" sz="2400"/>
              <a:t> </a:t>
            </a:r>
            <a:r>
              <a:rPr lang="de-DE" sz="2400" err="1"/>
              <a:t>want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</a:t>
            </a:r>
            <a:r>
              <a:rPr lang="de-DE" sz="2400" err="1"/>
              <a:t>count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number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</a:t>
            </a:r>
            <a:r>
              <a:rPr lang="de-DE" sz="2400" i="1" err="1"/>
              <a:t>distinct</a:t>
            </a:r>
            <a:r>
              <a:rPr lang="de-DE" sz="2400"/>
              <a:t> </a:t>
            </a:r>
            <a:r>
              <a:rPr lang="de-DE" sz="2400" err="1"/>
              <a:t>items</a:t>
            </a:r>
            <a:r>
              <a:rPr lang="de-DE" sz="2400"/>
              <a:t> in a large </a:t>
            </a:r>
            <a:r>
              <a:rPr lang="de-DE" sz="2400" err="1"/>
              <a:t>collection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</a:t>
            </a:r>
            <a:r>
              <a:rPr lang="de-DE" sz="2400" err="1"/>
              <a:t>items</a:t>
            </a:r>
            <a:r>
              <a:rPr lang="de-DE" sz="2400"/>
              <a:t> </a:t>
            </a:r>
            <a:r>
              <a:rPr lang="de-DE" sz="2400" i="1"/>
              <a:t>X</a:t>
            </a:r>
            <a:r>
              <a:rPr lang="de-DE" sz="2400"/>
              <a:t>. </a:t>
            </a:r>
          </a:p>
          <a:p>
            <a:pPr marL="0" indent="0">
              <a:buNone/>
            </a:pPr>
            <a:r>
              <a:rPr lang="de-DE" sz="2400"/>
              <a:t>This </a:t>
            </a:r>
            <a:r>
              <a:rPr lang="de-DE" sz="2400" err="1"/>
              <a:t>is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problem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</a:t>
            </a:r>
            <a:r>
              <a:rPr lang="de-DE" sz="2400" b="1" err="1"/>
              <a:t>cardinality</a:t>
            </a:r>
            <a:r>
              <a:rPr lang="de-DE" sz="2400" b="1"/>
              <a:t> </a:t>
            </a:r>
            <a:r>
              <a:rPr lang="de-DE" sz="2400" b="1" err="1"/>
              <a:t>estimation</a:t>
            </a:r>
            <a:r>
              <a:rPr lang="de-DE" sz="2400" b="1"/>
              <a:t>.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r>
              <a:rPr lang="de-DE" sz="2400" err="1"/>
              <a:t>How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do </a:t>
            </a:r>
            <a:r>
              <a:rPr lang="de-DE" sz="2400" err="1"/>
              <a:t>it</a:t>
            </a:r>
            <a:r>
              <a:rPr lang="de-DE" sz="2400"/>
              <a:t>?</a:t>
            </a:r>
          </a:p>
          <a:p>
            <a:pPr marL="0" indent="0">
              <a:buNone/>
            </a:pPr>
            <a:r>
              <a:rPr lang="de-DE" sz="2400" err="1"/>
              <a:t>How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do </a:t>
            </a:r>
            <a:r>
              <a:rPr lang="de-DE" sz="2400" err="1"/>
              <a:t>it</a:t>
            </a:r>
            <a:r>
              <a:rPr lang="de-DE" sz="2400"/>
              <a:t> </a:t>
            </a:r>
            <a:r>
              <a:rPr lang="de-DE" sz="2400" err="1"/>
              <a:t>when</a:t>
            </a:r>
            <a:r>
              <a:rPr lang="de-DE" sz="2400"/>
              <a:t> </a:t>
            </a:r>
            <a:r>
              <a:rPr lang="de-DE" sz="2400" i="1"/>
              <a:t>X </a:t>
            </a:r>
            <a:r>
              <a:rPr lang="de-DE" sz="2400" err="1"/>
              <a:t>is</a:t>
            </a:r>
            <a:r>
              <a:rPr lang="de-DE" sz="2400"/>
              <a:t> </a:t>
            </a:r>
            <a:r>
              <a:rPr lang="de-DE" sz="2400" err="1"/>
              <a:t>presented</a:t>
            </a:r>
            <a:r>
              <a:rPr lang="de-DE" sz="2400"/>
              <a:t> in a </a:t>
            </a:r>
            <a:r>
              <a:rPr lang="de-DE" sz="2400" err="1"/>
              <a:t>streaming</a:t>
            </a:r>
            <a:r>
              <a:rPr lang="de-DE" sz="2400"/>
              <a:t> </a:t>
            </a:r>
            <a:r>
              <a:rPr lang="de-DE" sz="2400" err="1"/>
              <a:t>fashion</a:t>
            </a:r>
            <a:r>
              <a:rPr lang="de-DE" sz="2400"/>
              <a:t>?</a:t>
            </a:r>
          </a:p>
          <a:p>
            <a:pPr marL="0" indent="0">
              <a:buNone/>
            </a:pPr>
            <a:r>
              <a:rPr lang="de-DE" sz="2400" err="1"/>
              <a:t>What</a:t>
            </a:r>
            <a:r>
              <a:rPr lang="de-DE" sz="2400"/>
              <a:t> </a:t>
            </a:r>
            <a:r>
              <a:rPr lang="de-DE" sz="2400" err="1"/>
              <a:t>if</a:t>
            </a:r>
            <a:r>
              <a:rPr lang="de-DE" sz="2400"/>
              <a:t> </a:t>
            </a:r>
            <a:r>
              <a:rPr lang="de-DE" sz="2400" err="1"/>
              <a:t>approximate</a:t>
            </a:r>
            <a:r>
              <a:rPr lang="de-DE" sz="2400"/>
              <a:t> </a:t>
            </a:r>
            <a:r>
              <a:rPr lang="de-DE" sz="2400" err="1"/>
              <a:t>counting</a:t>
            </a:r>
            <a:r>
              <a:rPr lang="de-DE" sz="2400"/>
              <a:t> </a:t>
            </a:r>
            <a:r>
              <a:rPr lang="de-DE" sz="2400" err="1"/>
              <a:t>is</a:t>
            </a:r>
            <a:r>
              <a:rPr lang="de-DE" sz="2400"/>
              <a:t> </a:t>
            </a:r>
            <a:r>
              <a:rPr lang="de-DE" sz="2400" err="1"/>
              <a:t>good</a:t>
            </a:r>
            <a:r>
              <a:rPr lang="de-DE" sz="2400"/>
              <a:t> </a:t>
            </a:r>
            <a:r>
              <a:rPr lang="de-DE" sz="2400" err="1"/>
              <a:t>enough</a:t>
            </a:r>
            <a:r>
              <a:rPr lang="de-DE" sz="2400"/>
              <a:t>?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endParaRPr lang="de-DE" sz="2400"/>
          </a:p>
          <a:p>
            <a:endParaRPr lang="de-DE" sz="2400"/>
          </a:p>
          <a:p>
            <a:endParaRPr lang="de-CH" sz="2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25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41376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HyperLogLog</a:t>
            </a:r>
            <a:r>
              <a:rPr lang="de-DE" sz="3200" dirty="0"/>
              <a:t> (HLL) – </a:t>
            </a:r>
            <a:r>
              <a:rPr lang="de-DE" sz="3200" dirty="0" err="1"/>
              <a:t>Flajolet</a:t>
            </a:r>
            <a:r>
              <a:rPr lang="de-DE" sz="3200" dirty="0"/>
              <a:t> </a:t>
            </a:r>
            <a:r>
              <a:rPr lang="de-DE" sz="3200" i="1" dirty="0"/>
              <a:t>et al. </a:t>
            </a:r>
            <a:r>
              <a:rPr lang="de-DE" sz="3200" dirty="0"/>
              <a:t>(2007)</a:t>
            </a:r>
            <a:br>
              <a:rPr lang="de-DE" sz="3200" dirty="0"/>
            </a:b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048" y="944621"/>
            <a:ext cx="10728325" cy="5375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/>
              <a:t>A Solution:</a:t>
            </a:r>
          </a:p>
          <a:p>
            <a:pPr marL="0" indent="0">
              <a:buNone/>
            </a:pPr>
            <a:r>
              <a:rPr lang="de-DE" sz="2400" dirty="0" err="1"/>
              <a:t>Suppose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i="1" dirty="0"/>
              <a:t>h: X → </a:t>
            </a:r>
            <a:r>
              <a:rPr lang="de-DE" sz="2400" dirty="0"/>
              <a:t>{0,1}</a:t>
            </a:r>
            <a:r>
              <a:rPr lang="de-DE" sz="2400" baseline="30000" dirty="0"/>
              <a:t>n</a:t>
            </a:r>
            <a:r>
              <a:rPr lang="de-DE" sz="2400" dirty="0"/>
              <a:t>. </a:t>
            </a:r>
          </a:p>
          <a:p>
            <a:pPr marL="0" indent="0">
              <a:buNone/>
            </a:pPr>
            <a:r>
              <a:rPr lang="de-DE" sz="2400" dirty="0" err="1"/>
              <a:t>Assume</a:t>
            </a:r>
            <a:r>
              <a:rPr lang="de-DE" sz="2400" dirty="0"/>
              <a:t> </a:t>
            </a:r>
            <a:r>
              <a:rPr lang="de-DE" sz="2400" i="1" dirty="0"/>
              <a:t>h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some</a:t>
            </a:r>
            <a:r>
              <a:rPr lang="de-DE" sz="2400" dirty="0"/>
              <a:t> </a:t>
            </a:r>
            <a:r>
              <a:rPr lang="de-DE" sz="2400" dirty="0" err="1"/>
              <a:t>suitable</a:t>
            </a:r>
            <a:r>
              <a:rPr lang="de-DE" sz="2400" dirty="0"/>
              <a:t> </a:t>
            </a:r>
            <a:r>
              <a:rPr lang="de-DE" sz="2400" dirty="0" err="1"/>
              <a:t>uniformity</a:t>
            </a:r>
            <a:r>
              <a:rPr lang="de-DE" sz="2400" dirty="0"/>
              <a:t> </a:t>
            </a:r>
            <a:r>
              <a:rPr lang="de-DE" sz="2400" dirty="0" err="1"/>
              <a:t>property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r>
              <a:rPr lang="de-DE" sz="2400" dirty="0"/>
              <a:t>Look at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item </a:t>
            </a:r>
            <a:r>
              <a:rPr lang="de-DE" sz="2400" i="1" dirty="0"/>
              <a:t>x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track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b="1" dirty="0" err="1"/>
              <a:t>maximum</a:t>
            </a:r>
            <a:r>
              <a:rPr lang="de-DE" sz="2400" dirty="0"/>
              <a:t> </a:t>
            </a:r>
            <a:r>
              <a:rPr lang="de-DE" sz="2400" dirty="0" err="1"/>
              <a:t>position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leftmost</a:t>
            </a:r>
            <a:r>
              <a:rPr lang="de-DE" sz="2400" dirty="0"/>
              <a:t> 1 </a:t>
            </a:r>
            <a:r>
              <a:rPr lang="de-DE" sz="2400" dirty="0" err="1"/>
              <a:t>bit</a:t>
            </a:r>
            <a:r>
              <a:rPr lang="de-DE" sz="2400" dirty="0"/>
              <a:t>; </a:t>
            </a:r>
            <a:r>
              <a:rPr lang="de-DE" sz="2400" dirty="0" err="1"/>
              <a:t>call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position</a:t>
            </a:r>
            <a:r>
              <a:rPr lang="de-DE" sz="2400" dirty="0"/>
              <a:t> </a:t>
            </a:r>
            <a:r>
              <a:rPr lang="de-DE" sz="2400" i="1" dirty="0"/>
              <a:t>M.</a:t>
            </a:r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/>
              <a:t>h</a:t>
            </a:r>
            <a:r>
              <a:rPr lang="de-DE" sz="2400" dirty="0"/>
              <a:t>(“</a:t>
            </a:r>
            <a:r>
              <a:rPr lang="de-DE" sz="2400" dirty="0" err="1"/>
              <a:t>dog</a:t>
            </a:r>
            <a:r>
              <a:rPr lang="de-DE" sz="2400" dirty="0"/>
              <a:t>“) =  10000110: </a:t>
            </a:r>
            <a:r>
              <a:rPr lang="de-DE" sz="2400" i="1" dirty="0"/>
              <a:t>M</a:t>
            </a:r>
            <a:r>
              <a:rPr lang="de-DE" sz="2400" dirty="0"/>
              <a:t> = 1</a:t>
            </a:r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/>
              <a:t>h</a:t>
            </a:r>
            <a:r>
              <a:rPr lang="de-DE" sz="2400" dirty="0"/>
              <a:t>(“</a:t>
            </a:r>
            <a:r>
              <a:rPr lang="de-DE" sz="2400" dirty="0" err="1"/>
              <a:t>cat</a:t>
            </a:r>
            <a:r>
              <a:rPr lang="de-DE" sz="2400" dirty="0"/>
              <a:t>“) =   01101100: </a:t>
            </a:r>
            <a:r>
              <a:rPr lang="de-DE" sz="2400" i="1" dirty="0"/>
              <a:t>M</a:t>
            </a:r>
            <a:r>
              <a:rPr lang="de-DE" sz="2400" dirty="0"/>
              <a:t> = 2</a:t>
            </a:r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/>
              <a:t>h</a:t>
            </a:r>
            <a:r>
              <a:rPr lang="de-DE" sz="2400" dirty="0"/>
              <a:t>(“</a:t>
            </a:r>
            <a:r>
              <a:rPr lang="de-DE" sz="2400" dirty="0" err="1"/>
              <a:t>fox</a:t>
            </a:r>
            <a:r>
              <a:rPr lang="de-DE" sz="2400" dirty="0"/>
              <a:t>“) =   11001011: </a:t>
            </a:r>
            <a:r>
              <a:rPr lang="de-DE" sz="2400" i="1" dirty="0"/>
              <a:t>M</a:t>
            </a:r>
            <a:r>
              <a:rPr lang="de-DE" sz="2400" dirty="0"/>
              <a:t> = 2 (</a:t>
            </a: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increase</a:t>
            </a:r>
            <a:r>
              <a:rPr lang="de-DE" sz="2400" dirty="0"/>
              <a:t>)</a:t>
            </a:r>
          </a:p>
          <a:p>
            <a:pPr marL="0" indent="0">
              <a:buNone/>
            </a:pPr>
            <a:r>
              <a:rPr lang="de-DE" sz="2400" dirty="0"/>
              <a:t>			</a:t>
            </a:r>
            <a:r>
              <a:rPr lang="de-DE" sz="2400" i="1" dirty="0"/>
              <a:t>h</a:t>
            </a:r>
            <a:r>
              <a:rPr lang="de-DE" sz="2400" dirty="0"/>
              <a:t>(“</a:t>
            </a:r>
            <a:r>
              <a:rPr lang="de-DE" sz="2400" dirty="0" err="1"/>
              <a:t>pig</a:t>
            </a:r>
            <a:r>
              <a:rPr lang="de-DE" sz="2400" dirty="0"/>
              <a:t>“) =   00010010: </a:t>
            </a:r>
            <a:r>
              <a:rPr lang="de-DE" sz="2400" i="1" dirty="0"/>
              <a:t>M</a:t>
            </a:r>
            <a:r>
              <a:rPr lang="de-DE" sz="2400" dirty="0"/>
              <a:t> = 4</a:t>
            </a:r>
          </a:p>
          <a:p>
            <a:pPr marL="0" indent="0">
              <a:buNone/>
            </a:pPr>
            <a:r>
              <a:rPr lang="de-DE" sz="2400" dirty="0"/>
              <a:t>Set:</a:t>
            </a:r>
          </a:p>
          <a:p>
            <a:pPr marL="0" indent="0">
              <a:buNone/>
            </a:pPr>
            <a:r>
              <a:rPr lang="de-DE" sz="2400" dirty="0"/>
              <a:t>		      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= 2</a:t>
            </a:r>
            <a:r>
              <a:rPr lang="de-DE" sz="2400" i="1" baseline="30000" dirty="0"/>
              <a:t>M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20523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048" y="944621"/>
            <a:ext cx="10728325" cy="537596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/>
              <a:t>Intuition</a:t>
            </a:r>
            <a:r>
              <a:rPr lang="de-DE" sz="2400" dirty="0"/>
              <a:t>: </a:t>
            </a:r>
            <a:r>
              <a:rPr lang="de-DE" sz="2400" dirty="0" err="1"/>
              <a:t>for</a:t>
            </a:r>
            <a:r>
              <a:rPr lang="de-DE" sz="2400" dirty="0"/>
              <a:t> a </a:t>
            </a:r>
            <a:r>
              <a:rPr lang="de-DE" sz="2400" dirty="0" err="1"/>
              <a:t>random</a:t>
            </a:r>
            <a:r>
              <a:rPr lang="de-DE" sz="2400" dirty="0"/>
              <a:t> </a:t>
            </a:r>
            <a:r>
              <a:rPr lang="de-DE" sz="2400" dirty="0" err="1"/>
              <a:t>selection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2</a:t>
            </a:r>
            <a:r>
              <a:rPr lang="de-DE" sz="2400" i="1" baseline="30000" dirty="0"/>
              <a:t>M</a:t>
            </a:r>
            <a:r>
              <a:rPr lang="de-DE" sz="2400" dirty="0"/>
              <a:t> </a:t>
            </a:r>
            <a:r>
              <a:rPr lang="de-DE" sz="2400" dirty="0" err="1"/>
              <a:t>distinct</a:t>
            </a:r>
            <a:r>
              <a:rPr lang="de-DE" sz="2400" dirty="0"/>
              <a:t> </a:t>
            </a:r>
            <a:r>
              <a:rPr lang="de-DE" sz="2400" dirty="0" err="1"/>
              <a:t>values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,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see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length</a:t>
            </a:r>
            <a:r>
              <a:rPr lang="de-DE" sz="2400" dirty="0"/>
              <a:t> </a:t>
            </a:r>
            <a:r>
              <a:rPr lang="de-DE" sz="2400" i="1" dirty="0"/>
              <a:t>M</a:t>
            </a:r>
            <a:r>
              <a:rPr lang="de-DE" sz="2400" dirty="0"/>
              <a:t> </a:t>
            </a:r>
            <a:r>
              <a:rPr lang="de-DE" sz="2400" dirty="0" err="1"/>
              <a:t>string</a:t>
            </a:r>
            <a:r>
              <a:rPr lang="de-DE" sz="2400" dirty="0"/>
              <a:t> 0</a:t>
            </a:r>
            <a:r>
              <a:rPr lang="de-DE" sz="2400" i="1" baseline="30000" dirty="0"/>
              <a:t>M</a:t>
            </a:r>
            <a:r>
              <a:rPr lang="de-DE" sz="2400" baseline="30000" dirty="0"/>
              <a:t>-1</a:t>
            </a:r>
            <a:r>
              <a:rPr lang="de-DE" sz="2400" dirty="0"/>
              <a:t>1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prefix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dirty="0" err="1"/>
              <a:t>once</a:t>
            </a:r>
            <a:r>
              <a:rPr lang="de-DE" sz="24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/>
              <a:t>Storage </a:t>
            </a:r>
            <a:r>
              <a:rPr lang="de-DE" sz="2400" b="1" dirty="0" err="1"/>
              <a:t>required</a:t>
            </a:r>
            <a:r>
              <a:rPr lang="de-DE" sz="2400" b="1" dirty="0"/>
              <a:t>: </a:t>
            </a:r>
            <a:r>
              <a:rPr lang="de-DE" sz="2400" dirty="0"/>
              <a:t>log</a:t>
            </a:r>
            <a:r>
              <a:rPr lang="de-DE" sz="2400" baseline="-25000" dirty="0"/>
              <a:t>2</a:t>
            </a:r>
            <a:r>
              <a:rPr lang="de-DE" sz="2400" dirty="0"/>
              <a:t>(</a:t>
            </a:r>
            <a:r>
              <a:rPr lang="de-DE" sz="2400" i="1" dirty="0"/>
              <a:t>M</a:t>
            </a:r>
            <a:r>
              <a:rPr lang="de-DE" sz="2400" dirty="0"/>
              <a:t>) </a:t>
            </a:r>
            <a:r>
              <a:rPr lang="de-DE" sz="2400" dirty="0" err="1"/>
              <a:t>bits</a:t>
            </a:r>
            <a:r>
              <a:rPr lang="de-DE" sz="2400" dirty="0"/>
              <a:t>, </a:t>
            </a:r>
            <a:r>
              <a:rPr lang="de-DE" sz="2400" dirty="0" err="1"/>
              <a:t>hence</a:t>
            </a:r>
            <a:r>
              <a:rPr lang="de-DE" sz="2400" dirty="0"/>
              <a:t> </a:t>
            </a:r>
            <a:r>
              <a:rPr lang="de-DE" sz="2400" dirty="0" err="1"/>
              <a:t>only</a:t>
            </a:r>
            <a:r>
              <a:rPr lang="de-DE" sz="2400" dirty="0"/>
              <a:t> log</a:t>
            </a:r>
            <a:r>
              <a:rPr lang="de-DE" sz="2400" baseline="-25000" dirty="0"/>
              <a:t>2</a:t>
            </a:r>
            <a:r>
              <a:rPr lang="de-DE" sz="2400" dirty="0"/>
              <a:t>log</a:t>
            </a:r>
            <a:r>
              <a:rPr lang="de-DE" sz="2400" baseline="-25000" dirty="0"/>
              <a:t>2</a:t>
            </a:r>
            <a:r>
              <a:rPr lang="de-DE" sz="2400" dirty="0"/>
              <a:t>(2</a:t>
            </a:r>
            <a:r>
              <a:rPr lang="de-DE" sz="2400" i="1" baseline="30000" dirty="0"/>
              <a:t>M</a:t>
            </a:r>
            <a:r>
              <a:rPr lang="de-DE" sz="2400" dirty="0"/>
              <a:t>) </a:t>
            </a:r>
            <a:r>
              <a:rPr lang="de-DE" sz="2400" dirty="0" err="1"/>
              <a:t>bits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This </a:t>
            </a:r>
            <a:r>
              <a:rPr lang="de-DE" sz="2400" dirty="0" err="1"/>
              <a:t>provides</a:t>
            </a:r>
            <a:r>
              <a:rPr lang="de-DE" sz="2400" dirty="0"/>
              <a:t> a </a:t>
            </a:r>
            <a:r>
              <a:rPr lang="de-DE" sz="2400" dirty="0" err="1"/>
              <a:t>statistically</a:t>
            </a:r>
            <a:r>
              <a:rPr lang="de-DE" sz="2400" dirty="0"/>
              <a:t> </a:t>
            </a:r>
            <a:r>
              <a:rPr lang="de-DE" sz="2400" dirty="0" err="1"/>
              <a:t>unbiased</a:t>
            </a:r>
            <a:r>
              <a:rPr lang="de-DE" sz="2400" dirty="0"/>
              <a:t> but not </a:t>
            </a:r>
            <a:r>
              <a:rPr lang="de-DE" sz="2400" dirty="0" err="1"/>
              <a:t>very</a:t>
            </a:r>
            <a:r>
              <a:rPr lang="de-DE" sz="2400" dirty="0"/>
              <a:t> </a:t>
            </a:r>
            <a:r>
              <a:rPr lang="de-DE" sz="2400" dirty="0" err="1"/>
              <a:t>accurate</a:t>
            </a:r>
            <a:r>
              <a:rPr lang="de-DE" sz="2400" dirty="0"/>
              <a:t> </a:t>
            </a:r>
            <a:r>
              <a:rPr lang="de-DE" sz="2400" dirty="0" err="1"/>
              <a:t>estimator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accent2"/>
                </a:solidFill>
              </a:rPr>
              <a:t>Core </a:t>
            </a:r>
            <a:r>
              <a:rPr lang="de-DE" sz="2400" dirty="0" err="1">
                <a:solidFill>
                  <a:schemeClr val="accent2"/>
                </a:solidFill>
              </a:rPr>
              <a:t>idea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of</a:t>
            </a:r>
            <a:r>
              <a:rPr lang="de-DE" sz="2400" dirty="0">
                <a:solidFill>
                  <a:schemeClr val="accent2"/>
                </a:solidFill>
              </a:rPr>
              <a:t> HLL: Combine </a:t>
            </a:r>
            <a:r>
              <a:rPr lang="de-DE" sz="2400" dirty="0" err="1">
                <a:solidFill>
                  <a:schemeClr val="accent2"/>
                </a:solidFill>
              </a:rPr>
              <a:t>many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siimple</a:t>
            </a:r>
            <a:r>
              <a:rPr lang="de-DE" sz="2400" dirty="0">
                <a:solidFill>
                  <a:schemeClr val="accent2"/>
                </a:solidFill>
              </a:rPr>
              <a:t> but </a:t>
            </a:r>
            <a:r>
              <a:rPr lang="de-DE" sz="2400" dirty="0" err="1">
                <a:solidFill>
                  <a:schemeClr val="accent2"/>
                </a:solidFill>
              </a:rPr>
              <a:t>independent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estimators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to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improve</a:t>
            </a:r>
            <a:r>
              <a:rPr lang="de-DE" sz="2400" dirty="0">
                <a:solidFill>
                  <a:schemeClr val="accent2"/>
                </a:solidFill>
              </a:rPr>
              <a:t> </a:t>
            </a:r>
            <a:r>
              <a:rPr lang="de-DE" sz="2400" dirty="0" err="1">
                <a:solidFill>
                  <a:schemeClr val="accent2"/>
                </a:solidFill>
              </a:rPr>
              <a:t>accuracy</a:t>
            </a:r>
            <a:r>
              <a:rPr lang="de-DE" sz="2400" dirty="0">
                <a:solidFill>
                  <a:schemeClr val="accent2"/>
                </a:solidFill>
              </a:rPr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Use</a:t>
            </a:r>
            <a:r>
              <a:rPr lang="de-DE" sz="2400" dirty="0"/>
              <a:t> </a:t>
            </a:r>
            <a:r>
              <a:rPr lang="de-DE" sz="2400" dirty="0" err="1"/>
              <a:t>leftmost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i="1" dirty="0"/>
              <a:t>n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h(x)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determine</a:t>
            </a:r>
            <a:r>
              <a:rPr lang="de-DE" sz="2400" dirty="0"/>
              <a:t>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2</a:t>
            </a:r>
            <a:r>
              <a:rPr lang="de-DE" sz="2400" i="1" baseline="30000" dirty="0"/>
              <a:t>n</a:t>
            </a:r>
            <a:r>
              <a:rPr lang="de-DE" sz="2400" dirty="0"/>
              <a:t> </a:t>
            </a:r>
            <a:r>
              <a:rPr lang="de-DE" sz="2400" dirty="0" err="1"/>
              <a:t>estimators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update;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rightmost</a:t>
            </a:r>
            <a:r>
              <a:rPr lang="de-DE" sz="2400" dirty="0"/>
              <a:t> </a:t>
            </a:r>
            <a:r>
              <a:rPr lang="de-DE" sz="2400" i="1" dirty="0"/>
              <a:t>l </a:t>
            </a:r>
            <a:r>
              <a:rPr lang="de-DE" sz="2400" dirty="0" err="1"/>
              <a:t>bits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h(x)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determine</a:t>
            </a:r>
            <a:r>
              <a:rPr lang="de-DE" sz="2400" dirty="0"/>
              <a:t> </a:t>
            </a:r>
            <a:r>
              <a:rPr lang="de-DE" sz="2400" dirty="0" err="1"/>
              <a:t>how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update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estimator</a:t>
            </a:r>
            <a:r>
              <a:rPr lang="de-DE" sz="2400" dirty="0"/>
              <a:t>,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before</a:t>
            </a:r>
            <a:r>
              <a:rPr lang="de-DE" sz="2400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/>
              <a:t>Take an </a:t>
            </a:r>
            <a:r>
              <a:rPr lang="de-DE" sz="2400" dirty="0" err="1"/>
              <a:t>average</a:t>
            </a:r>
            <a:r>
              <a:rPr lang="de-DE" sz="2400" dirty="0"/>
              <a:t> </a:t>
            </a:r>
            <a:r>
              <a:rPr lang="de-DE" sz="2400" dirty="0" err="1"/>
              <a:t>across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different </a:t>
            </a:r>
            <a:r>
              <a:rPr lang="de-DE" sz="2400" dirty="0" err="1"/>
              <a:t>estimators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7422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/>
              <a:t>HLL </a:t>
            </a:r>
            <a:r>
              <a:rPr lang="de-DE" sz="3200" err="1"/>
              <a:t>According</a:t>
            </a:r>
            <a:r>
              <a:rPr lang="de-DE" sz="3200"/>
              <a:t> </a:t>
            </a:r>
            <a:r>
              <a:rPr lang="de-DE" sz="3200" err="1"/>
              <a:t>to</a:t>
            </a:r>
            <a:r>
              <a:rPr lang="de-DE" sz="3200"/>
              <a:t> </a:t>
            </a:r>
            <a:r>
              <a:rPr lang="de-DE" sz="3200" err="1"/>
              <a:t>Flajolet</a:t>
            </a:r>
            <a:r>
              <a:rPr lang="de-DE" sz="3200"/>
              <a:t> </a:t>
            </a:r>
            <a:r>
              <a:rPr lang="de-DE" sz="3200" i="1"/>
              <a:t>et al</a:t>
            </a:r>
            <a:r>
              <a:rPr lang="de-DE" sz="3200"/>
              <a:t>. (2007)</a:t>
            </a:r>
            <a:br>
              <a:rPr lang="de-DE" sz="3200"/>
            </a:b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28</a:t>
            </a:fld>
            <a:endParaRPr lang="de-CH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91D73F-8F7E-7D4E-AD65-D06BF17FB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1307362"/>
            <a:ext cx="89408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83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/>
              <a:t>HLL </a:t>
            </a:r>
            <a:r>
              <a:rPr lang="de-DE" sz="3200" err="1"/>
              <a:t>According</a:t>
            </a:r>
            <a:r>
              <a:rPr lang="de-DE" sz="3200"/>
              <a:t> </a:t>
            </a:r>
            <a:r>
              <a:rPr lang="de-DE" sz="3200" err="1"/>
              <a:t>to</a:t>
            </a:r>
            <a:r>
              <a:rPr lang="de-DE" sz="3200"/>
              <a:t> </a:t>
            </a:r>
            <a:r>
              <a:rPr lang="de-DE" sz="3200" err="1"/>
              <a:t>Flajolet</a:t>
            </a:r>
            <a:r>
              <a:rPr lang="de-DE" sz="3200"/>
              <a:t> </a:t>
            </a:r>
            <a:r>
              <a:rPr lang="de-DE" sz="3200" i="1"/>
              <a:t>et al</a:t>
            </a:r>
            <a:r>
              <a:rPr lang="de-DE" sz="3200"/>
              <a:t>. (2007)</a:t>
            </a:r>
            <a:br>
              <a:rPr lang="de-DE" sz="3200"/>
            </a:b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29</a:t>
            </a:fld>
            <a:endParaRPr lang="de-CH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37D756-E660-5F4B-AAB1-C285014D9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343150"/>
            <a:ext cx="89662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74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Probablistic Data </a:t>
            </a:r>
            <a:r>
              <a:rPr lang="de-DE" sz="3200" dirty="0" err="1"/>
              <a:t>Structures</a:t>
            </a:r>
            <a:r>
              <a:rPr lang="de-DE" sz="3200" dirty="0"/>
              <a:t> (PDS)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Design and analysis of algorithms and data structures for efficiently handling large data volumes.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000" dirty="0"/>
              <a:t>Typically sacrifice perfect correctness for efficiency; e.g. approximate set membership, approximate frequency </a:t>
            </a:r>
            <a:r>
              <a:rPr lang="en-GB" sz="2000" dirty="0" err="1"/>
              <a:t>estimtation</a:t>
            </a:r>
            <a:r>
              <a:rPr lang="en-GB" sz="2000" dirty="0"/>
              <a:t>, finding heavy hitters, approximate cardinality estimation.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Becoming more widely used in practice, especially in the era of big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Also a vibrant area of research in CS.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000" dirty="0"/>
              <a:t>Beautiful analyses using a wide range of mathematical tools.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en-GB" sz="2000" dirty="0"/>
              <a:t>Results usually focussed on average case performance.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70043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HyperLogLog</a:t>
            </a:r>
            <a:r>
              <a:rPr lang="de-DE" sz="3200"/>
              <a:t> (HLL)</a:t>
            </a:r>
            <a:br>
              <a:rPr lang="de-DE" sz="3200"/>
            </a:b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HLL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increasingly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in real-</a:t>
            </a:r>
            <a:r>
              <a:rPr lang="de-DE" sz="2400" dirty="0" err="1"/>
              <a:t>world</a:t>
            </a:r>
            <a:r>
              <a:rPr lang="de-DE" sz="2400" dirty="0"/>
              <a:t> </a:t>
            </a:r>
            <a:r>
              <a:rPr lang="de-DE" sz="2400" dirty="0" err="1"/>
              <a:t>applications</a:t>
            </a:r>
            <a:r>
              <a:rPr lang="de-DE" sz="2400" dirty="0"/>
              <a:t>, </a:t>
            </a:r>
            <a:r>
              <a:rPr lang="de-DE" sz="2400" dirty="0" err="1"/>
              <a:t>including</a:t>
            </a:r>
            <a:r>
              <a:rPr lang="de-DE" sz="2400" dirty="0"/>
              <a:t> </a:t>
            </a:r>
            <a:r>
              <a:rPr lang="de-DE" sz="2400" dirty="0" err="1"/>
              <a:t>those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adversarially</a:t>
            </a:r>
            <a:r>
              <a:rPr lang="de-DE" sz="2400" dirty="0"/>
              <a:t> </a:t>
            </a:r>
            <a:r>
              <a:rPr lang="de-DE" sz="2400" dirty="0" err="1"/>
              <a:t>chosen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Example</a:t>
            </a:r>
            <a:r>
              <a:rPr lang="de-DE" sz="2400" dirty="0"/>
              <a:t> 1: </a:t>
            </a:r>
            <a:r>
              <a:rPr lang="de-DE" sz="2400" dirty="0" err="1"/>
              <a:t>detecting</a:t>
            </a:r>
            <a:r>
              <a:rPr lang="de-DE" sz="2400" dirty="0"/>
              <a:t> </a:t>
            </a:r>
            <a:r>
              <a:rPr lang="de-DE" sz="2400" dirty="0" err="1"/>
              <a:t>anomalous</a:t>
            </a:r>
            <a:r>
              <a:rPr lang="de-DE" sz="2400" dirty="0"/>
              <a:t> </a:t>
            </a:r>
            <a:r>
              <a:rPr lang="de-DE" sz="2400" dirty="0" err="1"/>
              <a:t>network</a:t>
            </a:r>
            <a:r>
              <a:rPr lang="de-DE" sz="2400" dirty="0"/>
              <a:t> </a:t>
            </a:r>
            <a:r>
              <a:rPr lang="de-DE" sz="2400" dirty="0" err="1"/>
              <a:t>behaviour</a:t>
            </a:r>
            <a:r>
              <a:rPr lang="de-DE" sz="2400" dirty="0"/>
              <a:t>, such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port</a:t>
            </a:r>
            <a:r>
              <a:rPr lang="de-DE" sz="2400" dirty="0"/>
              <a:t> </a:t>
            </a:r>
            <a:r>
              <a:rPr lang="de-DE" sz="2400" dirty="0" err="1"/>
              <a:t>scans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Example</a:t>
            </a:r>
            <a:r>
              <a:rPr lang="de-DE" sz="2400" dirty="0"/>
              <a:t> 2: </a:t>
            </a:r>
            <a:r>
              <a:rPr lang="de-DE" sz="2400" dirty="0" err="1"/>
              <a:t>counting</a:t>
            </a:r>
            <a:r>
              <a:rPr lang="de-DE" sz="2400" dirty="0"/>
              <a:t> </a:t>
            </a:r>
            <a:r>
              <a:rPr lang="de-DE" sz="2400" dirty="0" err="1"/>
              <a:t>distinct</a:t>
            </a:r>
            <a:r>
              <a:rPr lang="de-DE" sz="2400" dirty="0"/>
              <a:t> </a:t>
            </a:r>
            <a:r>
              <a:rPr lang="de-DE" sz="2400" dirty="0" err="1"/>
              <a:t>network</a:t>
            </a:r>
            <a:r>
              <a:rPr lang="de-DE" sz="2400" dirty="0"/>
              <a:t> </a:t>
            </a:r>
            <a:r>
              <a:rPr lang="de-DE" sz="2400" dirty="0" err="1"/>
              <a:t>flows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results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perform</a:t>
            </a:r>
            <a:r>
              <a:rPr lang="de-DE" sz="2400" dirty="0"/>
              <a:t> </a:t>
            </a:r>
            <a:r>
              <a:rPr lang="de-DE" sz="2400" dirty="0" err="1"/>
              <a:t>congestion</a:t>
            </a:r>
            <a:r>
              <a:rPr lang="de-DE" sz="2400" dirty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Example</a:t>
            </a:r>
            <a:r>
              <a:rPr lang="de-DE" sz="2400" dirty="0"/>
              <a:t> 3: </a:t>
            </a:r>
            <a:r>
              <a:rPr lang="de-DE" sz="2400" dirty="0" err="1"/>
              <a:t>counting</a:t>
            </a:r>
            <a:r>
              <a:rPr lang="de-DE" sz="2400" dirty="0"/>
              <a:t> Facebook </a:t>
            </a:r>
            <a:r>
              <a:rPr lang="de-DE" sz="2400" dirty="0" err="1"/>
              <a:t>users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HLL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widely</a:t>
            </a:r>
            <a:r>
              <a:rPr lang="de-DE" sz="2400" dirty="0"/>
              <a:t> </a:t>
            </a:r>
            <a:r>
              <a:rPr lang="de-DE" sz="2400" dirty="0" err="1"/>
              <a:t>implemented</a:t>
            </a:r>
            <a:r>
              <a:rPr lang="de-DE" sz="2400" dirty="0"/>
              <a:t>, e.g. </a:t>
            </a:r>
            <a:r>
              <a:rPr lang="de-DE" sz="2400" dirty="0" err="1"/>
              <a:t>Redis</a:t>
            </a:r>
            <a:r>
              <a:rPr lang="de-DE" sz="2400" dirty="0"/>
              <a:t>, Google </a:t>
            </a:r>
            <a:r>
              <a:rPr lang="de-DE" sz="2400" dirty="0" err="1"/>
              <a:t>BigQuery</a:t>
            </a:r>
            <a:r>
              <a:rPr lang="de-DE" sz="2400" dirty="0"/>
              <a:t>, Apache Spark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Druid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3638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Breaking</a:t>
            </a:r>
            <a:r>
              <a:rPr lang="de-DE" sz="3200" dirty="0"/>
              <a:t> HLL (</a:t>
            </a:r>
            <a:r>
              <a:rPr lang="de-DE" sz="3200" dirty="0" err="1"/>
              <a:t>joint</a:t>
            </a:r>
            <a:r>
              <a:rPr lang="de-DE" sz="3200" dirty="0"/>
              <a:t> </a:t>
            </a:r>
            <a:r>
              <a:rPr lang="de-DE" sz="3200" dirty="0" err="1"/>
              <a:t>work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Mathilde </a:t>
            </a:r>
            <a:r>
              <a:rPr lang="de-DE" sz="3200" dirty="0" err="1"/>
              <a:t>Raynal</a:t>
            </a:r>
            <a:r>
              <a:rPr lang="de-DE" sz="3200" dirty="0"/>
              <a:t>)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693" y="6120662"/>
            <a:ext cx="5400000" cy="216000"/>
          </a:xfrm>
        </p:spPr>
        <p:txBody>
          <a:bodyPr/>
          <a:lstStyle/>
          <a:p>
            <a:pPr algn="ctr"/>
            <a:r>
              <a:rPr lang="de-CH" sz="1050" noProof="0"/>
              <a:t>Image </a:t>
            </a:r>
            <a:r>
              <a:rPr lang="en-GB" sz="1050" noProof="0"/>
              <a:t>c</a:t>
            </a:r>
            <a:r>
              <a:rPr lang="en-GB" sz="1050" err="1"/>
              <a:t>opyright</a:t>
            </a:r>
            <a:r>
              <a:rPr lang="en-GB" sz="1050"/>
              <a:t>: </a:t>
            </a:r>
            <a:r>
              <a:rPr lang="en-GB" sz="1050" err="1"/>
              <a:t>jcgwakefield</a:t>
            </a:r>
            <a:endParaRPr lang="de-CH" sz="1050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31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2DD3AC-78A7-0748-8809-966BC976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852" y="940954"/>
            <a:ext cx="4684523" cy="497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62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Breaking</a:t>
            </a:r>
            <a:r>
              <a:rPr lang="de-DE" sz="3200"/>
              <a:t> HLL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/>
              <a:t>Core </a:t>
            </a:r>
            <a:r>
              <a:rPr lang="de-DE" sz="2400" b="1" err="1"/>
              <a:t>idea</a:t>
            </a:r>
            <a:r>
              <a:rPr lang="de-DE" sz="2400" b="1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err="1"/>
              <a:t>Assume</a:t>
            </a:r>
            <a:r>
              <a:rPr lang="de-DE" sz="2400"/>
              <a:t> </a:t>
            </a:r>
            <a:r>
              <a:rPr lang="de-DE" sz="2400" err="1"/>
              <a:t>adversary</a:t>
            </a:r>
            <a:r>
              <a:rPr lang="de-DE" sz="2400"/>
              <a:t> </a:t>
            </a:r>
            <a:r>
              <a:rPr lang="de-DE" sz="2400" err="1"/>
              <a:t>knows</a:t>
            </a:r>
            <a:r>
              <a:rPr lang="de-DE" sz="2400"/>
              <a:t> </a:t>
            </a:r>
            <a:r>
              <a:rPr lang="de-DE" sz="2400" err="1"/>
              <a:t>hash</a:t>
            </a:r>
            <a:r>
              <a:rPr lang="de-DE" sz="2400"/>
              <a:t> </a:t>
            </a:r>
            <a:r>
              <a:rPr lang="de-DE" sz="2400" err="1"/>
              <a:t>function</a:t>
            </a:r>
            <a:r>
              <a:rPr lang="de-DE" sz="2400"/>
              <a:t> </a:t>
            </a:r>
            <a:r>
              <a:rPr lang="de-DE" sz="2400" i="1"/>
              <a:t>h: X → </a:t>
            </a:r>
            <a:r>
              <a:rPr lang="de-DE" sz="2400"/>
              <a:t>{0,1}</a:t>
            </a:r>
            <a:r>
              <a:rPr lang="de-DE" sz="2400" i="1" baseline="30000" err="1"/>
              <a:t>n+l</a:t>
            </a:r>
            <a:r>
              <a:rPr lang="de-DE" sz="2400" baseline="30000"/>
              <a:t>  </a:t>
            </a:r>
            <a:r>
              <a:rPr lang="de-DE" sz="2400" err="1"/>
              <a:t>and</a:t>
            </a:r>
            <a:r>
              <a:rPr lang="de-DE" sz="2400"/>
              <a:t> </a:t>
            </a:r>
            <a:r>
              <a:rPr lang="de-DE" sz="2400" err="1"/>
              <a:t>can</a:t>
            </a:r>
            <a:r>
              <a:rPr lang="de-DE" sz="2400"/>
              <a:t> </a:t>
            </a:r>
            <a:r>
              <a:rPr lang="de-DE" sz="2400" err="1"/>
              <a:t>select</a:t>
            </a:r>
            <a:r>
              <a:rPr lang="de-DE" sz="2400"/>
              <a:t> </a:t>
            </a:r>
            <a:r>
              <a:rPr lang="de-DE" sz="2400" err="1"/>
              <a:t>which</a:t>
            </a:r>
            <a:r>
              <a:rPr lang="de-DE" sz="2400"/>
              <a:t> </a:t>
            </a:r>
            <a:r>
              <a:rPr lang="de-DE" sz="2400" err="1"/>
              <a:t>values</a:t>
            </a:r>
            <a:r>
              <a:rPr lang="de-DE" sz="2400"/>
              <a:t> </a:t>
            </a:r>
            <a:r>
              <a:rPr lang="de-DE" sz="2400" i="1"/>
              <a:t>x</a:t>
            </a:r>
            <a:r>
              <a:rPr lang="de-DE" sz="2400"/>
              <a:t> </a:t>
            </a:r>
            <a:r>
              <a:rPr lang="de-DE" sz="2400" err="1"/>
              <a:t>are</a:t>
            </a:r>
            <a:r>
              <a:rPr lang="de-DE" sz="2400"/>
              <a:t> </a:t>
            </a:r>
            <a:r>
              <a:rPr lang="de-DE" sz="2400" err="1"/>
              <a:t>inserted</a:t>
            </a:r>
            <a:r>
              <a:rPr lang="de-DE" sz="2400"/>
              <a:t> </a:t>
            </a:r>
            <a:r>
              <a:rPr lang="de-DE" sz="2400" err="1"/>
              <a:t>into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HLL </a:t>
            </a:r>
            <a:r>
              <a:rPr lang="de-DE" sz="2400" err="1"/>
              <a:t>sketch</a:t>
            </a:r>
            <a:r>
              <a:rPr lang="de-DE" sz="240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Look at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bits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</a:t>
            </a:r>
            <a:r>
              <a:rPr lang="de-DE" sz="2400" i="1"/>
              <a:t>h</a:t>
            </a:r>
            <a:r>
              <a:rPr lang="de-DE" sz="2400"/>
              <a:t>(</a:t>
            </a:r>
            <a:r>
              <a:rPr lang="de-DE" sz="2400" i="1"/>
              <a:t>x) </a:t>
            </a:r>
            <a:r>
              <a:rPr lang="de-DE" sz="2400" err="1"/>
              <a:t>for</a:t>
            </a:r>
            <a:r>
              <a:rPr lang="de-DE" sz="2400"/>
              <a:t> </a:t>
            </a:r>
            <a:r>
              <a:rPr lang="de-DE" sz="2400" err="1"/>
              <a:t>each</a:t>
            </a:r>
            <a:r>
              <a:rPr lang="de-DE" sz="2400"/>
              <a:t> item </a:t>
            </a:r>
            <a:r>
              <a:rPr lang="de-DE" sz="2400" i="1"/>
              <a:t>x </a:t>
            </a:r>
            <a:r>
              <a:rPr lang="de-DE" sz="2400" err="1"/>
              <a:t>and</a:t>
            </a:r>
            <a:r>
              <a:rPr lang="de-DE" sz="2400"/>
              <a:t> </a:t>
            </a:r>
            <a:r>
              <a:rPr lang="de-DE" sz="2400" err="1"/>
              <a:t>insert</a:t>
            </a:r>
            <a:r>
              <a:rPr lang="de-DE" sz="2400"/>
              <a:t> </a:t>
            </a:r>
            <a:r>
              <a:rPr lang="de-DE" sz="2400" err="1"/>
              <a:t>only</a:t>
            </a:r>
            <a:r>
              <a:rPr lang="de-DE" sz="2400"/>
              <a:t> </a:t>
            </a:r>
            <a:r>
              <a:rPr lang="de-DE" sz="2400" err="1"/>
              <a:t>those</a:t>
            </a:r>
            <a:r>
              <a:rPr lang="de-DE" sz="2400"/>
              <a:t> </a:t>
            </a:r>
            <a:r>
              <a:rPr lang="de-DE" sz="2400" err="1"/>
              <a:t>which</a:t>
            </a:r>
            <a:r>
              <a:rPr lang="de-DE" sz="2400"/>
              <a:t> </a:t>
            </a:r>
            <a:r>
              <a:rPr lang="de-DE" sz="2400" err="1"/>
              <a:t>begin</a:t>
            </a:r>
            <a:r>
              <a:rPr lang="de-DE" sz="2400"/>
              <a:t> </a:t>
            </a:r>
            <a:r>
              <a:rPr lang="de-DE" sz="2400" err="1"/>
              <a:t>with</a:t>
            </a:r>
            <a:r>
              <a:rPr lang="de-DE" sz="2400"/>
              <a:t> "</a:t>
            </a:r>
            <a:r>
              <a:rPr lang="de-DE" sz="2400" err="1"/>
              <a:t>few</a:t>
            </a:r>
            <a:r>
              <a:rPr lang="de-DE" sz="2400"/>
              <a:t>" </a:t>
            </a:r>
            <a:r>
              <a:rPr lang="de-DE" sz="2400" err="1"/>
              <a:t>zero</a:t>
            </a:r>
            <a:r>
              <a:rPr lang="de-DE" sz="2400"/>
              <a:t> </a:t>
            </a:r>
            <a:r>
              <a:rPr lang="de-DE" sz="2400" err="1"/>
              <a:t>bits</a:t>
            </a:r>
            <a:r>
              <a:rPr lang="de-DE" sz="240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This </a:t>
            </a:r>
            <a:r>
              <a:rPr lang="de-DE" sz="2400" err="1"/>
              <a:t>keeps</a:t>
            </a:r>
            <a:r>
              <a:rPr lang="de-DE" sz="2400"/>
              <a:t> all </a:t>
            </a:r>
            <a:r>
              <a:rPr lang="de-DE" sz="2400" err="1"/>
              <a:t>bucket</a:t>
            </a:r>
            <a:r>
              <a:rPr lang="de-DE" sz="2400"/>
              <a:t> </a:t>
            </a:r>
            <a:r>
              <a:rPr lang="de-DE" sz="2400" err="1"/>
              <a:t>values</a:t>
            </a:r>
            <a:r>
              <a:rPr lang="de-DE" sz="2400"/>
              <a:t> </a:t>
            </a:r>
            <a:r>
              <a:rPr lang="de-DE" sz="2400" i="1"/>
              <a:t>M</a:t>
            </a:r>
            <a:r>
              <a:rPr lang="de-DE" sz="2400"/>
              <a:t>[</a:t>
            </a:r>
            <a:r>
              <a:rPr lang="de-DE" sz="2400" i="1" err="1"/>
              <a:t>j</a:t>
            </a:r>
            <a:r>
              <a:rPr lang="de-DE" sz="2400"/>
              <a:t>] </a:t>
            </a:r>
            <a:r>
              <a:rPr lang="de-DE" sz="2400" err="1"/>
              <a:t>small</a:t>
            </a:r>
            <a:r>
              <a:rPr lang="de-DE" sz="2400"/>
              <a:t>, </a:t>
            </a:r>
            <a:r>
              <a:rPr lang="de-DE" sz="2400" err="1"/>
              <a:t>and</a:t>
            </a:r>
            <a:r>
              <a:rPr lang="de-DE" sz="2400"/>
              <a:t> </a:t>
            </a:r>
            <a:r>
              <a:rPr lang="de-DE" sz="2400" err="1"/>
              <a:t>hence</a:t>
            </a:r>
            <a:r>
              <a:rPr lang="de-DE" sz="2400"/>
              <a:t> also </a:t>
            </a:r>
            <a:r>
              <a:rPr lang="de-DE" sz="2400" err="1"/>
              <a:t>keeps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raw</a:t>
            </a:r>
            <a:r>
              <a:rPr lang="de-DE" sz="2400"/>
              <a:t> HLL </a:t>
            </a:r>
            <a:r>
              <a:rPr lang="de-DE" sz="2400" err="1"/>
              <a:t>estimate</a:t>
            </a:r>
            <a:r>
              <a:rPr lang="de-DE" sz="2400"/>
              <a:t> </a:t>
            </a:r>
            <a:r>
              <a:rPr lang="de-DE" sz="2400" err="1"/>
              <a:t>small</a:t>
            </a:r>
            <a:r>
              <a:rPr lang="de-DE" sz="2400"/>
              <a:t>, </a:t>
            </a:r>
            <a:r>
              <a:rPr lang="de-DE" sz="2400" err="1"/>
              <a:t>even</a:t>
            </a:r>
            <a:r>
              <a:rPr lang="de-DE" sz="2400"/>
              <a:t> </a:t>
            </a:r>
            <a:r>
              <a:rPr lang="de-DE" sz="2400" err="1"/>
              <a:t>though</a:t>
            </a:r>
            <a:r>
              <a:rPr lang="de-DE" sz="2400"/>
              <a:t> </a:t>
            </a:r>
            <a:r>
              <a:rPr lang="de-DE" sz="2400" err="1"/>
              <a:t>many</a:t>
            </a:r>
            <a:r>
              <a:rPr lang="de-DE" sz="2400"/>
              <a:t> </a:t>
            </a:r>
            <a:r>
              <a:rPr lang="de-DE" sz="2400" err="1"/>
              <a:t>items</a:t>
            </a:r>
            <a:r>
              <a:rPr lang="de-DE" sz="2400"/>
              <a:t> </a:t>
            </a:r>
            <a:r>
              <a:rPr lang="de-DE" sz="2400" i="1"/>
              <a:t>x</a:t>
            </a:r>
            <a:r>
              <a:rPr lang="de-DE" sz="2400"/>
              <a:t> </a:t>
            </a:r>
            <a:r>
              <a:rPr lang="de-DE" sz="2400" err="1"/>
              <a:t>are</a:t>
            </a:r>
            <a:r>
              <a:rPr lang="de-DE" sz="2400"/>
              <a:t> </a:t>
            </a:r>
            <a:r>
              <a:rPr lang="de-DE" sz="2400" err="1"/>
              <a:t>inserted</a:t>
            </a:r>
            <a:r>
              <a:rPr lang="de-DE" sz="240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err="1"/>
              <a:t>What</a:t>
            </a:r>
            <a:r>
              <a:rPr lang="de-DE" sz="2400"/>
              <a:t> </a:t>
            </a:r>
            <a:r>
              <a:rPr lang="de-DE" sz="2400" err="1"/>
              <a:t>if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adversary</a:t>
            </a:r>
            <a:r>
              <a:rPr lang="de-DE" sz="2400"/>
              <a:t> </a:t>
            </a:r>
            <a:r>
              <a:rPr lang="de-DE" sz="2400" err="1"/>
              <a:t>does</a:t>
            </a:r>
            <a:r>
              <a:rPr lang="de-DE" sz="2400"/>
              <a:t> not </a:t>
            </a:r>
            <a:r>
              <a:rPr lang="de-DE" sz="2400" err="1"/>
              <a:t>even</a:t>
            </a:r>
            <a:r>
              <a:rPr lang="de-DE" sz="2400"/>
              <a:t> </a:t>
            </a:r>
            <a:r>
              <a:rPr lang="de-DE" sz="2400" err="1"/>
              <a:t>know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hash</a:t>
            </a:r>
            <a:r>
              <a:rPr lang="de-DE" sz="2400"/>
              <a:t> </a:t>
            </a:r>
            <a:r>
              <a:rPr lang="de-DE" sz="2400" err="1"/>
              <a:t>function</a:t>
            </a:r>
            <a:r>
              <a:rPr lang="de-DE" sz="240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/>
              <a:t>Can </a:t>
            </a:r>
            <a:r>
              <a:rPr lang="de-DE" sz="2400" err="1"/>
              <a:t>we</a:t>
            </a:r>
            <a:r>
              <a:rPr lang="de-DE" sz="2400"/>
              <a:t> find </a:t>
            </a:r>
            <a:r>
              <a:rPr lang="de-DE" sz="2400" err="1"/>
              <a:t>better</a:t>
            </a:r>
            <a:r>
              <a:rPr lang="de-DE" sz="2400"/>
              <a:t> </a:t>
            </a:r>
            <a:r>
              <a:rPr lang="de-DE" sz="2400" err="1"/>
              <a:t>attacks</a:t>
            </a:r>
            <a:r>
              <a:rPr lang="de-DE" sz="2400"/>
              <a:t>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err="1"/>
              <a:t>Does</a:t>
            </a:r>
            <a:r>
              <a:rPr lang="de-DE" sz="2400"/>
              <a:t> </a:t>
            </a:r>
            <a:r>
              <a:rPr lang="de-DE" sz="2400" err="1"/>
              <a:t>it</a:t>
            </a:r>
            <a:r>
              <a:rPr lang="de-DE" sz="2400"/>
              <a:t> </a:t>
            </a:r>
            <a:r>
              <a:rPr lang="de-DE" sz="2400" err="1"/>
              <a:t>help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attacker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</a:t>
            </a:r>
            <a:r>
              <a:rPr lang="de-DE" sz="2400" err="1"/>
              <a:t>have</a:t>
            </a:r>
            <a:r>
              <a:rPr lang="de-DE" sz="2400"/>
              <a:t> </a:t>
            </a:r>
            <a:r>
              <a:rPr lang="de-DE" sz="2400" err="1"/>
              <a:t>access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HLL </a:t>
            </a:r>
            <a:r>
              <a:rPr lang="de-DE" sz="2400" err="1"/>
              <a:t>cardinality</a:t>
            </a:r>
            <a:r>
              <a:rPr lang="de-DE" sz="2400"/>
              <a:t> </a:t>
            </a:r>
            <a:r>
              <a:rPr lang="de-DE" sz="2400" err="1"/>
              <a:t>estimates</a:t>
            </a:r>
            <a:r>
              <a:rPr lang="de-DE" sz="2400"/>
              <a:t>? </a:t>
            </a:r>
            <a:r>
              <a:rPr lang="de-DE" sz="2400" err="1"/>
              <a:t>Or</a:t>
            </a:r>
            <a:r>
              <a:rPr lang="de-DE" sz="2400"/>
              <a:t> </a:t>
            </a:r>
            <a:r>
              <a:rPr lang="de-DE" sz="2400" err="1"/>
              <a:t>even</a:t>
            </a:r>
            <a:r>
              <a:rPr lang="de-DE" sz="2400"/>
              <a:t> </a:t>
            </a:r>
            <a:r>
              <a:rPr lang="de-DE" sz="2400" err="1"/>
              <a:t>to</a:t>
            </a:r>
            <a:r>
              <a:rPr lang="de-DE" sz="2400"/>
              <a:t> </a:t>
            </a:r>
            <a:r>
              <a:rPr lang="de-DE" sz="2400" err="1"/>
              <a:t>know</a:t>
            </a:r>
            <a:r>
              <a:rPr lang="de-DE" sz="2400"/>
              <a:t>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contents</a:t>
            </a:r>
            <a:r>
              <a:rPr lang="de-DE" sz="2400"/>
              <a:t> </a:t>
            </a:r>
            <a:r>
              <a:rPr lang="de-DE" sz="2400" err="1"/>
              <a:t>of</a:t>
            </a:r>
            <a:r>
              <a:rPr lang="de-DE" sz="2400"/>
              <a:t> all </a:t>
            </a:r>
            <a:r>
              <a:rPr lang="de-DE" sz="2400" err="1"/>
              <a:t>the</a:t>
            </a:r>
            <a:r>
              <a:rPr lang="de-DE" sz="2400"/>
              <a:t> </a:t>
            </a:r>
            <a:r>
              <a:rPr lang="de-DE" sz="2400" err="1"/>
              <a:t>buckets</a:t>
            </a:r>
            <a:r>
              <a:rPr lang="de-DE" sz="2400"/>
              <a:t>?</a:t>
            </a:r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endParaRPr lang="de-DE" sz="2400"/>
          </a:p>
          <a:p>
            <a:endParaRPr lang="de-DE" sz="2400"/>
          </a:p>
          <a:p>
            <a:endParaRPr lang="de-CH" sz="2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34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Breaking</a:t>
            </a:r>
            <a:r>
              <a:rPr lang="de-DE" sz="3200"/>
              <a:t> HLL – </a:t>
            </a:r>
            <a:r>
              <a:rPr lang="de-DE" sz="3200" err="1"/>
              <a:t>Adversary</a:t>
            </a:r>
            <a:r>
              <a:rPr lang="de-DE" sz="3200"/>
              <a:t> Models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/>
          <a:lstStyle/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endParaRPr lang="de-DE" sz="2400"/>
          </a:p>
          <a:p>
            <a:endParaRPr lang="de-DE" sz="2400"/>
          </a:p>
          <a:p>
            <a:endParaRPr lang="de-CH" sz="2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33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A323A2-FA33-1B48-9F22-BD288EC6E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440" y="1535899"/>
            <a:ext cx="7848325" cy="2652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4F7CCF-3E89-B141-A366-D1ED1EFB32AC}"/>
              </a:ext>
            </a:extLst>
          </p:cNvPr>
          <p:cNvSpPr txBox="1"/>
          <p:nvPr/>
        </p:nvSpPr>
        <p:spPr>
          <a:xfrm>
            <a:off x="1196601" y="4766598"/>
            <a:ext cx="92770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S1, S2: P. </a:t>
            </a:r>
            <a:r>
              <a:rPr lang="en-GB" dirty="0" err="1"/>
              <a:t>Reviriego</a:t>
            </a:r>
            <a:r>
              <a:rPr lang="en-GB" dirty="0"/>
              <a:t> and D. Ting, “Security of </a:t>
            </a:r>
            <a:r>
              <a:rPr lang="en-GB" dirty="0" err="1"/>
              <a:t>hyperloglog</a:t>
            </a:r>
            <a:r>
              <a:rPr lang="en-GB" dirty="0"/>
              <a:t> (HLL) cardinality estimation: </a:t>
            </a:r>
          </a:p>
          <a:p>
            <a:r>
              <a:rPr lang="en-GB" dirty="0"/>
              <a:t>Vulnerabilities and protection,” </a:t>
            </a:r>
            <a:r>
              <a:rPr lang="en-GB" i="1" dirty="0"/>
              <a:t>IEEE </a:t>
            </a:r>
            <a:r>
              <a:rPr lang="en-GB" i="1" dirty="0" err="1"/>
              <a:t>Commun</a:t>
            </a:r>
            <a:r>
              <a:rPr lang="en-GB" i="1" dirty="0"/>
              <a:t>. Lett.</a:t>
            </a:r>
            <a:r>
              <a:rPr lang="en-GB" dirty="0"/>
              <a:t>, vol. 24, no. 5, pp. 976–980, 2020. </a:t>
            </a:r>
          </a:p>
          <a:p>
            <a:r>
              <a:rPr lang="en-GB" dirty="0"/>
              <a:t>S3, S4: D. </a:t>
            </a:r>
            <a:r>
              <a:rPr lang="en-GB" dirty="0" err="1"/>
              <a:t>Desfontaines</a:t>
            </a:r>
            <a:r>
              <a:rPr lang="en-GB" dirty="0"/>
              <a:t>, A. </a:t>
            </a:r>
            <a:r>
              <a:rPr lang="en-GB" dirty="0" err="1"/>
              <a:t>Lochbihler</a:t>
            </a:r>
            <a:r>
              <a:rPr lang="en-GB" dirty="0"/>
              <a:t>, and D. Basin, “Cardinality Estimators do not </a:t>
            </a:r>
          </a:p>
          <a:p>
            <a:r>
              <a:rPr lang="en-GB" dirty="0"/>
              <a:t>Preserve Privacy,” in </a:t>
            </a:r>
            <a:r>
              <a:rPr lang="en-GB" i="1" dirty="0"/>
              <a:t>Proceedings on Privacy Enhancing Technologies</a:t>
            </a:r>
            <a:r>
              <a:rPr lang="en-GB" dirty="0"/>
              <a:t>, pp. 26–46, 2019.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85724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571B7C6-0E80-7940-9236-5B8C8AD2E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88" y="983670"/>
            <a:ext cx="6043862" cy="379614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Breaking</a:t>
            </a:r>
            <a:r>
              <a:rPr lang="de-DE" sz="3200"/>
              <a:t> HLL </a:t>
            </a:r>
            <a:r>
              <a:rPr lang="de-DE" sz="3200" err="1"/>
              <a:t>Better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34</a:t>
            </a:fld>
            <a:endParaRPr lang="de-CH" noProof="0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48E7D04-802D-444E-B080-56F13ABE44D3}"/>
              </a:ext>
            </a:extLst>
          </p:cNvPr>
          <p:cNvSpPr/>
          <p:nvPr/>
        </p:nvSpPr>
        <p:spPr>
          <a:xfrm>
            <a:off x="8135602" y="2438178"/>
            <a:ext cx="1944350" cy="443564"/>
          </a:xfrm>
          <a:prstGeom prst="wedgeRoundRectCallout">
            <a:avLst>
              <a:gd name="adj1" fmla="val -116212"/>
              <a:gd name="adj2" fmla="val 116264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Approximately 1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256E12A-99FB-3540-BE08-878FE55510E9}"/>
              </a:ext>
            </a:extLst>
          </p:cNvPr>
          <p:cNvSpPr/>
          <p:nvPr/>
        </p:nvSpPr>
        <p:spPr>
          <a:xfrm>
            <a:off x="6945555" y="5186962"/>
            <a:ext cx="1944350" cy="687368"/>
          </a:xfrm>
          <a:prstGeom prst="wedgeRoundRectCallout">
            <a:avLst>
              <a:gd name="adj1" fmla="val -120803"/>
              <a:gd name="adj2" fmla="val -249193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Approximately 0.71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58D6C16-243D-AE44-A41B-6911F7117D13}"/>
              </a:ext>
            </a:extLst>
          </p:cNvPr>
          <p:cNvSpPr/>
          <p:nvPr/>
        </p:nvSpPr>
        <p:spPr>
          <a:xfrm>
            <a:off x="3654344" y="5389309"/>
            <a:ext cx="1944350" cy="831382"/>
          </a:xfrm>
          <a:prstGeom prst="wedgeRoundRectCallout">
            <a:avLst>
              <a:gd name="adj1" fmla="val 29545"/>
              <a:gd name="adj2" fmla="val -132742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Cardinality based on small range correction</a:t>
            </a:r>
          </a:p>
        </p:txBody>
      </p:sp>
    </p:spTree>
    <p:extLst>
      <p:ext uri="{BB962C8B-B14F-4D97-AF65-F5344CB8AC3E}">
        <p14:creationId xmlns:p14="http://schemas.microsoft.com/office/powerpoint/2010/main" val="340342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E0176A8-F299-5F48-B96B-D03657757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88" y="983670"/>
            <a:ext cx="6043862" cy="379614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Breaking</a:t>
            </a:r>
            <a:r>
              <a:rPr lang="de-DE" sz="3200"/>
              <a:t> HLL </a:t>
            </a:r>
            <a:r>
              <a:rPr lang="de-DE" sz="3200" err="1"/>
              <a:t>Better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35</a:t>
            </a:fld>
            <a:endParaRPr lang="de-CH" noProof="0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58D6C16-243D-AE44-A41B-6911F7117D13}"/>
              </a:ext>
            </a:extLst>
          </p:cNvPr>
          <p:cNvSpPr/>
          <p:nvPr/>
        </p:nvSpPr>
        <p:spPr>
          <a:xfrm>
            <a:off x="564781" y="5043055"/>
            <a:ext cx="4755364" cy="1192800"/>
          </a:xfrm>
          <a:prstGeom prst="wedgeRoundRectCallout">
            <a:avLst>
              <a:gd name="adj1" fmla="val -1876"/>
              <a:gd name="adj2" fmla="val -81171"/>
              <a:gd name="adj3" fmla="val 16667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So an attacker can hit about 71% of the buckets with </a:t>
            </a:r>
            <a:r>
              <a:rPr lang="en-US" i="1">
                <a:solidFill>
                  <a:schemeClr val="tx1"/>
                </a:solidFill>
              </a:rPr>
              <a:t>any</a:t>
            </a:r>
            <a:r>
              <a:rPr lang="en-US">
                <a:solidFill>
                  <a:schemeClr val="tx1"/>
                </a:solidFill>
              </a:rPr>
              <a:t> values </a:t>
            </a:r>
            <a:r>
              <a:rPr lang="en-US" i="1">
                <a:solidFill>
                  <a:schemeClr val="tx1"/>
                </a:solidFill>
              </a:rPr>
              <a:t>M</a:t>
            </a:r>
            <a:r>
              <a:rPr lang="en-US">
                <a:solidFill>
                  <a:schemeClr val="tx1"/>
                </a:solidFill>
              </a:rPr>
              <a:t>[</a:t>
            </a:r>
            <a:r>
              <a:rPr lang="en-US" i="1">
                <a:solidFill>
                  <a:schemeClr val="tx1"/>
                </a:solidFill>
              </a:rPr>
              <a:t>j</a:t>
            </a:r>
            <a:r>
              <a:rPr lang="en-US">
                <a:solidFill>
                  <a:schemeClr val="tx1"/>
                </a:solidFill>
              </a:rPr>
              <a:t>] and still stay in the “small range correction” zone!</a:t>
            </a:r>
          </a:p>
        </p:txBody>
      </p:sp>
    </p:spTree>
    <p:extLst>
      <p:ext uri="{BB962C8B-B14F-4D97-AF65-F5344CB8AC3E}">
        <p14:creationId xmlns:p14="http://schemas.microsoft.com/office/powerpoint/2010/main" val="785861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Breaking</a:t>
            </a:r>
            <a:r>
              <a:rPr lang="de-DE" sz="3200"/>
              <a:t> HLL </a:t>
            </a:r>
            <a:r>
              <a:rPr lang="de-DE" sz="3200" err="1"/>
              <a:t>Better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/>
              <a:t>Example</a:t>
            </a:r>
            <a:r>
              <a:rPr lang="de-DE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Set </a:t>
            </a:r>
            <a:r>
              <a:rPr lang="de-DE" sz="2400" i="1" dirty="0"/>
              <a:t>B</a:t>
            </a:r>
            <a:r>
              <a:rPr lang="de-DE" sz="2400" dirty="0"/>
              <a:t> = </a:t>
            </a:r>
            <a:r>
              <a:rPr lang="de-DE" sz="2400" i="1" dirty="0"/>
              <a:t>m</a:t>
            </a:r>
            <a:r>
              <a:rPr lang="de-DE" sz="2400" dirty="0"/>
              <a:t>/2.  </a:t>
            </a:r>
            <a:r>
              <a:rPr lang="de-DE" sz="2400" dirty="0" err="1"/>
              <a:t>Then</a:t>
            </a:r>
            <a:r>
              <a:rPr lang="de-DE" sz="2400" dirty="0"/>
              <a:t>, in S2,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attacker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1/2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0.693</a:t>
            </a:r>
            <a:r>
              <a:rPr lang="de-DE" sz="2400" i="1" dirty="0"/>
              <a:t>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Set </a:t>
            </a:r>
            <a:r>
              <a:rPr lang="de-DE" sz="2400" i="1" dirty="0"/>
              <a:t>B</a:t>
            </a:r>
            <a:r>
              <a:rPr lang="de-DE" sz="2400" dirty="0"/>
              <a:t> = 1. </a:t>
            </a:r>
            <a:r>
              <a:rPr lang="de-DE" sz="2400" dirty="0" err="1"/>
              <a:t>Then</a:t>
            </a:r>
            <a:r>
              <a:rPr lang="de-DE" sz="2400" dirty="0"/>
              <a:t>, in S2,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attacker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expect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a </a:t>
            </a:r>
            <a:r>
              <a:rPr lang="de-DE" sz="2400" dirty="0" err="1"/>
              <a:t>fraction</a:t>
            </a:r>
            <a:r>
              <a:rPr lang="de-DE" sz="2400" dirty="0"/>
              <a:t> 1/</a:t>
            </a:r>
            <a:r>
              <a:rPr lang="de-DE" sz="2400" i="1" dirty="0"/>
              <a:t>m </a:t>
            </a:r>
            <a:r>
              <a:rPr lang="de-DE" sz="2400" i="1" dirty="0" err="1"/>
              <a:t>o</a:t>
            </a:r>
            <a:r>
              <a:rPr lang="de-DE" sz="2400" dirty="0" err="1"/>
              <a:t>f</a:t>
            </a:r>
            <a:r>
              <a:rPr lang="de-DE" sz="2400" dirty="0"/>
              <a:t> all </a:t>
            </a:r>
            <a:r>
              <a:rPr lang="de-DE" sz="2400" dirty="0" err="1"/>
              <a:t>inputs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keep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/>
              <a:t>In </a:t>
            </a:r>
            <a:r>
              <a:rPr lang="de-DE" sz="2400" b="1" dirty="0" err="1"/>
              <a:t>scenario</a:t>
            </a:r>
            <a:r>
              <a:rPr lang="de-DE" sz="2400" b="1" dirty="0"/>
              <a:t> S2 (</a:t>
            </a:r>
            <a:r>
              <a:rPr lang="de-DE" sz="2400" b="1" dirty="0" err="1"/>
              <a:t>insert</a:t>
            </a:r>
            <a:r>
              <a:rPr lang="de-DE" sz="2400" b="1" dirty="0"/>
              <a:t> </a:t>
            </a:r>
            <a:r>
              <a:rPr lang="de-DE" sz="2400" b="1" dirty="0" err="1"/>
              <a:t>capability</a:t>
            </a:r>
            <a:r>
              <a:rPr lang="de-DE" sz="2400" b="1" dirty="0"/>
              <a:t>; h </a:t>
            </a:r>
            <a:r>
              <a:rPr lang="de-DE" sz="2400" b="1" dirty="0" err="1"/>
              <a:t>and</a:t>
            </a:r>
            <a:r>
              <a:rPr lang="de-DE" sz="2400" b="1" dirty="0"/>
              <a:t> m </a:t>
            </a:r>
            <a:r>
              <a:rPr lang="de-DE" sz="2400" b="1" dirty="0" err="1"/>
              <a:t>known</a:t>
            </a:r>
            <a:r>
              <a:rPr lang="de-DE" sz="2400" b="1" dirty="0"/>
              <a:t>) an </a:t>
            </a:r>
            <a:r>
              <a:rPr lang="de-DE" sz="2400" b="1" dirty="0" err="1"/>
              <a:t>adversary</a:t>
            </a:r>
            <a:r>
              <a:rPr lang="de-DE" sz="2400" b="1" dirty="0"/>
              <a:t> </a:t>
            </a:r>
            <a:r>
              <a:rPr lang="de-DE" sz="2400" b="1" dirty="0" err="1"/>
              <a:t>can</a:t>
            </a:r>
            <a:r>
              <a:rPr lang="de-DE" sz="2400" b="1" dirty="0"/>
              <a:t> </a:t>
            </a:r>
            <a:r>
              <a:rPr lang="de-DE" sz="2400" b="1" dirty="0" err="1"/>
              <a:t>insert</a:t>
            </a:r>
            <a:r>
              <a:rPr lang="de-DE" sz="2400" b="1" dirty="0"/>
              <a:t> a </a:t>
            </a:r>
            <a:r>
              <a:rPr lang="de-DE" sz="2400" b="1" dirty="0" err="1"/>
              <a:t>constant</a:t>
            </a:r>
            <a:r>
              <a:rPr lang="de-DE" sz="2400" b="1" dirty="0"/>
              <a:t> </a:t>
            </a:r>
            <a:r>
              <a:rPr lang="de-DE" sz="2400" b="1" dirty="0" err="1"/>
              <a:t>fraction</a:t>
            </a:r>
            <a:r>
              <a:rPr lang="de-DE" sz="2400" b="1" dirty="0"/>
              <a:t> </a:t>
            </a:r>
            <a:r>
              <a:rPr lang="de-DE" sz="2400" b="1" dirty="0" err="1"/>
              <a:t>of</a:t>
            </a:r>
            <a:r>
              <a:rPr lang="de-DE" sz="2400" b="1" dirty="0"/>
              <a:t> all </a:t>
            </a:r>
            <a:r>
              <a:rPr lang="de-DE" sz="2400" b="1" dirty="0" err="1"/>
              <a:t>possible</a:t>
            </a:r>
            <a:r>
              <a:rPr lang="de-DE" sz="2400" b="1" dirty="0"/>
              <a:t> </a:t>
            </a:r>
            <a:r>
              <a:rPr lang="de-DE" sz="2400" b="1" dirty="0" err="1"/>
              <a:t>inputs</a:t>
            </a:r>
            <a:r>
              <a:rPr lang="de-DE" sz="2400" b="1" dirty="0"/>
              <a:t> </a:t>
            </a:r>
            <a:r>
              <a:rPr lang="de-DE" sz="2400" b="1" dirty="0" err="1"/>
              <a:t>and</a:t>
            </a:r>
            <a:r>
              <a:rPr lang="de-DE" sz="2400" b="1" dirty="0"/>
              <a:t> </a:t>
            </a:r>
            <a:r>
              <a:rPr lang="de-DE" sz="2400" b="1" dirty="0" err="1"/>
              <a:t>keep</a:t>
            </a:r>
            <a:r>
              <a:rPr lang="de-DE" sz="2400" b="1" dirty="0"/>
              <a:t> </a:t>
            </a:r>
            <a:r>
              <a:rPr lang="de-DE" sz="2400" b="1" dirty="0" err="1"/>
              <a:t>the</a:t>
            </a:r>
            <a:r>
              <a:rPr lang="de-DE" sz="2400" b="1" dirty="0"/>
              <a:t> </a:t>
            </a:r>
            <a:r>
              <a:rPr lang="de-DE" sz="2400" b="1" dirty="0" err="1"/>
              <a:t>cardinality</a:t>
            </a:r>
            <a:r>
              <a:rPr lang="de-DE" sz="2400" b="1" dirty="0"/>
              <a:t> </a:t>
            </a:r>
            <a:r>
              <a:rPr lang="de-DE" sz="2400" b="1" dirty="0" err="1"/>
              <a:t>estimate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a </a:t>
            </a:r>
            <a:r>
              <a:rPr lang="de-DE" sz="2400" b="1" dirty="0" err="1"/>
              <a:t>constant</a:t>
            </a:r>
            <a:r>
              <a:rPr lang="de-DE" sz="2400" b="1" dirty="0"/>
              <a:t>, </a:t>
            </a:r>
            <a:r>
              <a:rPr lang="de-DE" sz="2400" b="1" dirty="0" err="1"/>
              <a:t>even</a:t>
            </a:r>
            <a:r>
              <a:rPr lang="de-DE" sz="2400" b="1" dirty="0"/>
              <a:t> </a:t>
            </a:r>
            <a:r>
              <a:rPr lang="de-DE" sz="2400" b="1" dirty="0" err="1"/>
              <a:t>to</a:t>
            </a:r>
            <a:r>
              <a:rPr lang="de-DE" sz="2400" b="1" dirty="0"/>
              <a:t> 1!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(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implemented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work</a:t>
            </a:r>
            <a:r>
              <a:rPr lang="de-DE" sz="2400" dirty="0"/>
              <a:t>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7975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HLL in Practice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</a:t>
            </a:r>
            <a:r>
              <a:rPr lang="de-DE" sz="2400" dirty="0" err="1"/>
              <a:t>practice</a:t>
            </a:r>
            <a:r>
              <a:rPr lang="de-DE" sz="2400" dirty="0"/>
              <a:t>, HLL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implemented</a:t>
            </a:r>
            <a:r>
              <a:rPr lang="de-DE" sz="2400" dirty="0"/>
              <a:t> </a:t>
            </a:r>
            <a:r>
              <a:rPr lang="de-DE" sz="2400" dirty="0" err="1"/>
              <a:t>differently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 ‘‘</a:t>
            </a:r>
            <a:r>
              <a:rPr lang="de-DE" sz="2400" dirty="0" err="1"/>
              <a:t>textbook</a:t>
            </a:r>
            <a:r>
              <a:rPr lang="de-DE" sz="2400" dirty="0"/>
              <a:t> HLL‘‘.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example</a:t>
            </a:r>
            <a:r>
              <a:rPr lang="de-DE" sz="2400" dirty="0"/>
              <a:t>, in </a:t>
            </a:r>
            <a:r>
              <a:rPr lang="de-DE" sz="2400" dirty="0" err="1"/>
              <a:t>Redis</a:t>
            </a:r>
            <a:r>
              <a:rPr lang="de-DE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66713" indent="0">
              <a:buNone/>
            </a:pPr>
            <a:r>
              <a:rPr lang="de-DE" sz="2400" dirty="0" err="1"/>
              <a:t>where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analyzed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broke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too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37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CE08CB-6ABD-364E-BDE1-2A6BDE59F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310" y="2232149"/>
            <a:ext cx="6757321" cy="1408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7E69EB-B6F9-BB44-ACEB-27D60EAF6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454" y="4046109"/>
            <a:ext cx="3559433" cy="12572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8EC482-F532-874C-A6E3-A1170A944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970" y="3958363"/>
            <a:ext cx="3506319" cy="112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5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Repairing</a:t>
            </a:r>
            <a:r>
              <a:rPr lang="de-DE" sz="3200"/>
              <a:t> HLL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S1,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assumed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a </a:t>
            </a:r>
            <a:r>
              <a:rPr lang="de-DE" sz="2400" i="1" dirty="0" err="1"/>
              <a:t>shadow</a:t>
            </a:r>
            <a:r>
              <a:rPr lang="de-DE" sz="2400" i="1" dirty="0"/>
              <a:t> </a:t>
            </a:r>
            <a:r>
              <a:rPr lang="de-DE" sz="2400" i="1" dirty="0" err="1"/>
              <a:t>device</a:t>
            </a:r>
            <a:r>
              <a:rPr lang="de-DE" sz="2400" dirty="0"/>
              <a:t>, an </a:t>
            </a:r>
            <a:r>
              <a:rPr lang="de-DE" sz="2400" dirty="0" err="1"/>
              <a:t>exact</a:t>
            </a:r>
            <a:r>
              <a:rPr lang="de-DE" sz="2400" dirty="0"/>
              <a:t> </a:t>
            </a:r>
            <a:r>
              <a:rPr lang="de-DE" sz="2400" dirty="0" err="1"/>
              <a:t>replica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 HLL.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Our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 in S1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agnostic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internals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HLL </a:t>
            </a:r>
            <a:r>
              <a:rPr lang="de-DE" sz="2400" dirty="0" err="1"/>
              <a:t>implementation</a:t>
            </a:r>
            <a:r>
              <a:rPr lang="de-DE" sz="2400" dirty="0"/>
              <a:t> – </a:t>
            </a: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work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long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shadow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identical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, </a:t>
            </a:r>
            <a:r>
              <a:rPr lang="de-DE" sz="2400" dirty="0" err="1"/>
              <a:t>read</a:t>
            </a:r>
            <a:r>
              <a:rPr lang="de-DE" sz="2400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i="1" dirty="0" err="1"/>
              <a:t>reset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shadow</a:t>
            </a:r>
            <a:r>
              <a:rPr lang="de-DE" sz="2400" dirty="0"/>
              <a:t> </a:t>
            </a:r>
            <a:r>
              <a:rPr lang="de-DE" sz="2400" dirty="0" err="1"/>
              <a:t>device</a:t>
            </a:r>
            <a:r>
              <a:rPr lang="de-DE" sz="2400" dirty="0"/>
              <a:t> (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insert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target</a:t>
            </a:r>
            <a:r>
              <a:rPr lang="de-DE" sz="2400" dirty="0"/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dice</a:t>
            </a:r>
            <a:r>
              <a:rPr lang="de-DE" sz="2400" dirty="0"/>
              <a:t>, </a:t>
            </a:r>
            <a:r>
              <a:rPr lang="de-DE" sz="2400" dirty="0" err="1"/>
              <a:t>cryptographically</a:t>
            </a:r>
            <a:r>
              <a:rPr lang="de-DE" sz="2400" dirty="0"/>
              <a:t> </a:t>
            </a:r>
            <a:r>
              <a:rPr lang="de-DE" sz="2400" dirty="0" err="1"/>
              <a:t>speaking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quite</a:t>
            </a:r>
            <a:r>
              <a:rPr lang="de-DE" sz="2400" dirty="0"/>
              <a:t> strong </a:t>
            </a:r>
            <a:r>
              <a:rPr lang="de-DE" sz="2400" dirty="0" err="1"/>
              <a:t>attacks</a:t>
            </a:r>
            <a:r>
              <a:rPr lang="de-DE" sz="2400" dirty="0"/>
              <a:t> in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setting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But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setting</a:t>
            </a:r>
            <a:r>
              <a:rPr lang="de-DE" sz="2400" dirty="0"/>
              <a:t> </a:t>
            </a:r>
            <a:r>
              <a:rPr lang="de-DE" sz="2400" dirty="0" err="1"/>
              <a:t>does</a:t>
            </a:r>
            <a:r>
              <a:rPr lang="de-DE" sz="2400" dirty="0"/>
              <a:t> not </a:t>
            </a:r>
            <a:r>
              <a:rPr lang="de-DE" sz="2400" dirty="0" err="1"/>
              <a:t>make</a:t>
            </a:r>
            <a:r>
              <a:rPr lang="de-DE" sz="2400" dirty="0"/>
              <a:t> </a:t>
            </a:r>
            <a:r>
              <a:rPr lang="de-DE" sz="2400" dirty="0" err="1"/>
              <a:t>much</a:t>
            </a:r>
            <a:r>
              <a:rPr lang="de-DE" sz="2400" dirty="0"/>
              <a:t> </a:t>
            </a:r>
            <a:r>
              <a:rPr lang="de-DE" sz="2400" dirty="0" err="1"/>
              <a:t>practical</a:t>
            </a:r>
            <a:r>
              <a:rPr lang="de-DE" sz="2400" dirty="0"/>
              <a:t> sense!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38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50145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Repairing</a:t>
            </a:r>
            <a:r>
              <a:rPr lang="de-DE" sz="3200"/>
              <a:t> HLL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S2, S3, S4, </a:t>
            </a:r>
            <a:r>
              <a:rPr lang="de-DE" sz="2400" dirty="0" err="1"/>
              <a:t>there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hope</a:t>
            </a:r>
            <a:r>
              <a:rPr lang="de-DE" sz="24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Consider</a:t>
            </a:r>
            <a:r>
              <a:rPr lang="de-DE" sz="2400" dirty="0"/>
              <a:t> </a:t>
            </a:r>
            <a:r>
              <a:rPr lang="de-DE" sz="2400" dirty="0" err="1"/>
              <a:t>replacing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dirty="0"/>
              <a:t>(</a:t>
            </a:r>
            <a:r>
              <a:rPr lang="de-DE" sz="2400" i="1" dirty="0"/>
              <a:t>⋅ </a:t>
            </a:r>
            <a:r>
              <a:rPr lang="de-DE" sz="2400" dirty="0"/>
              <a:t>) </a:t>
            </a:r>
            <a:r>
              <a:rPr lang="de-DE" sz="2400" dirty="0" err="1"/>
              <a:t>with</a:t>
            </a:r>
            <a:r>
              <a:rPr lang="de-DE" sz="2400" dirty="0"/>
              <a:t> a </a:t>
            </a:r>
            <a:r>
              <a:rPr lang="de-DE" sz="2400" dirty="0" err="1"/>
              <a:t>keyed</a:t>
            </a:r>
            <a:r>
              <a:rPr lang="de-DE" sz="2400" dirty="0"/>
              <a:t> </a:t>
            </a:r>
            <a:r>
              <a:rPr lang="de-DE" sz="2400" dirty="0" err="1"/>
              <a:t>pseudorandom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(PRF) </a:t>
            </a:r>
            <a:r>
              <a:rPr lang="de-DE" sz="2400" i="1" dirty="0"/>
              <a:t>F</a:t>
            </a:r>
            <a:r>
              <a:rPr lang="de-DE" sz="2400" dirty="0"/>
              <a:t>(</a:t>
            </a:r>
            <a:r>
              <a:rPr lang="de-DE" sz="2400" i="1" dirty="0"/>
              <a:t>K,⋅ 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accent2"/>
                </a:solidFill>
              </a:rPr>
              <a:t>Intuition</a:t>
            </a:r>
            <a:r>
              <a:rPr lang="de-DE" sz="2400" dirty="0"/>
              <a:t>: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effectively</a:t>
            </a:r>
            <a:r>
              <a:rPr lang="de-DE" sz="2400" dirty="0"/>
              <a:t> </a:t>
            </a:r>
            <a:r>
              <a:rPr lang="de-DE" sz="2400" dirty="0" err="1"/>
              <a:t>reduced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ideal (</a:t>
            </a:r>
            <a:r>
              <a:rPr lang="de-DE" sz="2400" dirty="0" err="1"/>
              <a:t>random</a:t>
            </a:r>
            <a:r>
              <a:rPr lang="de-DE" sz="2400" dirty="0"/>
              <a:t> </a:t>
            </a:r>
            <a:r>
              <a:rPr lang="de-DE" sz="2400" dirty="0" err="1"/>
              <a:t>input</a:t>
            </a:r>
            <a:r>
              <a:rPr lang="de-DE" sz="2400" dirty="0"/>
              <a:t>) </a:t>
            </a:r>
            <a:r>
              <a:rPr lang="de-DE" sz="2400" dirty="0" err="1"/>
              <a:t>case</a:t>
            </a:r>
            <a:r>
              <a:rPr lang="de-DE" sz="2400" dirty="0"/>
              <a:t>,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cannot</a:t>
            </a:r>
            <a:r>
              <a:rPr lang="de-DE" sz="2400" dirty="0"/>
              <a:t> </a:t>
            </a:r>
            <a:r>
              <a:rPr lang="de-DE" sz="2400" dirty="0" err="1"/>
              <a:t>influence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cardinality</a:t>
            </a:r>
            <a:r>
              <a:rPr lang="de-DE" sz="2400" dirty="0"/>
              <a:t> </a:t>
            </a:r>
            <a:r>
              <a:rPr lang="de-DE" sz="2400" dirty="0" err="1"/>
              <a:t>estimate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built</a:t>
            </a:r>
            <a:r>
              <a:rPr lang="de-DE" sz="2400" dirty="0"/>
              <a:t> a formal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model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analyse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S4 </a:t>
            </a: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access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i="1" dirty="0" err="1"/>
              <a:t>insert</a:t>
            </a:r>
            <a:r>
              <a:rPr lang="de-DE" sz="2400" dirty="0"/>
              <a:t>, </a:t>
            </a:r>
            <a:r>
              <a:rPr lang="de-DE" sz="2400" i="1" dirty="0" err="1"/>
              <a:t>read</a:t>
            </a:r>
            <a:r>
              <a:rPr lang="de-DE" sz="2400" dirty="0"/>
              <a:t>, </a:t>
            </a:r>
            <a:r>
              <a:rPr lang="de-DE" sz="2400" i="1" dirty="0" err="1"/>
              <a:t>corrupt</a:t>
            </a:r>
            <a:r>
              <a:rPr lang="de-DE" sz="2400" dirty="0"/>
              <a:t> </a:t>
            </a:r>
            <a:r>
              <a:rPr lang="de-DE" sz="2400" dirty="0" err="1"/>
              <a:t>queries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Adversary</a:t>
            </a:r>
            <a:r>
              <a:rPr lang="de-DE" sz="2400" dirty="0"/>
              <a:t> </a:t>
            </a: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distinguish</a:t>
            </a:r>
            <a:r>
              <a:rPr lang="de-DE" sz="2400" dirty="0"/>
              <a:t> real HLL (</a:t>
            </a:r>
            <a:r>
              <a:rPr lang="de-DE" sz="2400" i="1" dirty="0" err="1"/>
              <a:t>y</a:t>
            </a:r>
            <a:r>
              <a:rPr lang="de-DE" sz="2400" dirty="0"/>
              <a:t> ← </a:t>
            </a:r>
            <a:r>
              <a:rPr lang="de-DE" sz="2400" i="1" dirty="0"/>
              <a:t>F</a:t>
            </a:r>
            <a:r>
              <a:rPr lang="de-DE" sz="2400" dirty="0"/>
              <a:t>(</a:t>
            </a:r>
            <a:r>
              <a:rPr lang="de-DE" sz="2400" i="1" dirty="0" err="1"/>
              <a:t>K,x</a:t>
            </a:r>
            <a:r>
              <a:rPr lang="de-DE" sz="2400" dirty="0"/>
              <a:t>)) </a:t>
            </a:r>
            <a:r>
              <a:rPr lang="de-DE" sz="2400" dirty="0" err="1"/>
              <a:t>from</a:t>
            </a:r>
            <a:r>
              <a:rPr lang="de-DE" sz="2400" dirty="0"/>
              <a:t> ideal HLL	         (</a:t>
            </a:r>
            <a:r>
              <a:rPr lang="de-DE" sz="2400" i="1" dirty="0" err="1"/>
              <a:t>y</a:t>
            </a:r>
            <a:r>
              <a:rPr lang="de-DE" sz="2400" dirty="0"/>
              <a:t> ←</a:t>
            </a:r>
            <a:r>
              <a:rPr lang="de-DE" sz="2400" baseline="-25000" dirty="0"/>
              <a:t>$</a:t>
            </a:r>
            <a:r>
              <a:rPr lang="de-DE" sz="2400" dirty="0"/>
              <a:t> {0,1}</a:t>
            </a:r>
            <a:r>
              <a:rPr lang="de-DE" sz="2400" i="1" baseline="30000" dirty="0" err="1"/>
              <a:t>n+l</a:t>
            </a:r>
            <a:r>
              <a:rPr lang="de-DE" sz="24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Easy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prove</a:t>
            </a:r>
            <a:r>
              <a:rPr lang="de-DE" sz="2400" dirty="0"/>
              <a:t> a </a:t>
            </a:r>
            <a:r>
              <a:rPr lang="de-DE" sz="2400" dirty="0" err="1"/>
              <a:t>reduction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PRF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i="1" dirty="0"/>
              <a:t>F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39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85843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69BF4-31A4-3B43-9DC6-8234B3FB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349" y="283578"/>
            <a:ext cx="10728325" cy="900000"/>
          </a:xfrm>
        </p:spPr>
        <p:txBody>
          <a:bodyPr/>
          <a:lstStyle/>
          <a:p>
            <a:r>
              <a:rPr lang="en-GB" sz="3200" dirty="0"/>
              <a:t>So where are we in TCS?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CA08E-CE8E-F74F-A8D8-957AF0DB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40056-25FB-5741-A90E-E139B20A5F60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1F131-2BF4-314A-BDAF-F2EE1326E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5FCB3-2C99-BA4F-A229-AA6F88767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852ED3-2A06-4145-AF35-7139E2C6C205}"/>
              </a:ext>
            </a:extLst>
          </p:cNvPr>
          <p:cNvGrpSpPr/>
          <p:nvPr/>
        </p:nvGrpSpPr>
        <p:grpSpPr>
          <a:xfrm>
            <a:off x="2066798" y="829391"/>
            <a:ext cx="6650482" cy="5451988"/>
            <a:chOff x="2066798" y="829391"/>
            <a:chExt cx="6650482" cy="545198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63BF099-C8AB-C541-9C90-A7E167E96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66798" y="829391"/>
              <a:ext cx="6650482" cy="331990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3FE202A-DBD5-734E-A7FC-F7229B448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92513" y="4149295"/>
              <a:ext cx="4376383" cy="2132084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10794FBE-6F33-E54F-821E-6A69FB5C0484}"/>
              </a:ext>
            </a:extLst>
          </p:cNvPr>
          <p:cNvSpPr/>
          <p:nvPr/>
        </p:nvSpPr>
        <p:spPr>
          <a:xfrm>
            <a:off x="6628648" y="6214667"/>
            <a:ext cx="48315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1400" dirty="0"/>
              <a:t>Adapted from https://</a:t>
            </a:r>
            <a:r>
              <a:rPr lang="en-GB" sz="1400" dirty="0" err="1"/>
              <a:t>www.acm.org</a:t>
            </a:r>
            <a:r>
              <a:rPr lang="en-GB" sz="1400" dirty="0"/>
              <a:t>/publications/class-2012</a:t>
            </a:r>
          </a:p>
        </p:txBody>
      </p:sp>
    </p:spTree>
    <p:extLst>
      <p:ext uri="{BB962C8B-B14F-4D97-AF65-F5344CB8AC3E}">
        <p14:creationId xmlns:p14="http://schemas.microsoft.com/office/powerpoint/2010/main" val="36832846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Repairing</a:t>
            </a:r>
            <a:r>
              <a:rPr lang="de-DE" sz="3200"/>
              <a:t> HLL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400"/>
          </a:p>
          <a:p>
            <a:pPr marL="0" indent="0">
              <a:buNone/>
            </a:pPr>
            <a:endParaRPr lang="de-DE" sz="2400"/>
          </a:p>
          <a:p>
            <a:endParaRPr lang="de-DE" sz="2400"/>
          </a:p>
          <a:p>
            <a:endParaRPr lang="de-DE" sz="2400"/>
          </a:p>
          <a:p>
            <a:endParaRPr lang="de-CH" sz="2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40</a:t>
            </a:fld>
            <a:endParaRPr lang="de-CH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03694F-9B7A-0C40-8D41-FABEF188C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611" y="1198091"/>
            <a:ext cx="6419366" cy="415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6113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err="1"/>
              <a:t>Repairing</a:t>
            </a:r>
            <a:r>
              <a:rPr lang="de-DE" sz="3200"/>
              <a:t> HLL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 err="1"/>
              <a:t>Instantiating</a:t>
            </a:r>
            <a:r>
              <a:rPr lang="de-DE" sz="2400" b="1" dirty="0"/>
              <a:t> </a:t>
            </a:r>
            <a:r>
              <a:rPr lang="de-DE" sz="2400" b="1" dirty="0" err="1"/>
              <a:t>the</a:t>
            </a:r>
            <a:r>
              <a:rPr lang="de-DE" sz="2400" b="1" dirty="0"/>
              <a:t> PRF: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Inputs </a:t>
            </a:r>
            <a:r>
              <a:rPr lang="de-DE" sz="2400" i="1" dirty="0"/>
              <a:t>x </a:t>
            </a:r>
            <a:r>
              <a:rPr lang="de-DE" sz="2400" dirty="0" err="1"/>
              <a:t>typically</a:t>
            </a:r>
            <a:r>
              <a:rPr lang="de-DE" sz="2400" dirty="0"/>
              <a:t> </a:t>
            </a:r>
            <a:r>
              <a:rPr lang="de-DE" sz="2400" dirty="0" err="1"/>
              <a:t>short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want</a:t>
            </a:r>
            <a:r>
              <a:rPr lang="de-DE" sz="2400" dirty="0"/>
              <a:t> a </a:t>
            </a:r>
            <a:r>
              <a:rPr lang="de-DE" sz="2400" dirty="0" err="1"/>
              <a:t>short</a:t>
            </a:r>
            <a:r>
              <a:rPr lang="de-DE" sz="2400" dirty="0"/>
              <a:t>-input PRF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fast </a:t>
            </a:r>
            <a:r>
              <a:rPr lang="de-DE" sz="2400" dirty="0" err="1"/>
              <a:t>as</a:t>
            </a:r>
            <a:r>
              <a:rPr lang="de-DE" sz="2400" dirty="0"/>
              <a:t> non-</a:t>
            </a:r>
            <a:r>
              <a:rPr lang="de-DE" sz="2400" dirty="0" err="1"/>
              <a:t>cryptographic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 like Murmur3,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Solution: </a:t>
            </a:r>
            <a:r>
              <a:rPr lang="de-DE" sz="2400" dirty="0" err="1"/>
              <a:t>SipHash</a:t>
            </a:r>
            <a:r>
              <a:rPr lang="de-DE" sz="2400" dirty="0"/>
              <a:t> (</a:t>
            </a:r>
            <a:r>
              <a:rPr lang="de-DE" sz="2400" dirty="0" err="1"/>
              <a:t>Aumasson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Bernstein, 2012).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Has</a:t>
            </a:r>
            <a:r>
              <a:rPr lang="de-DE" sz="2400" dirty="0"/>
              <a:t> </a:t>
            </a:r>
            <a:r>
              <a:rPr lang="de-DE" sz="2400" dirty="0" err="1"/>
              <a:t>withstood</a:t>
            </a:r>
            <a:r>
              <a:rPr lang="de-DE" sz="2400" dirty="0"/>
              <a:t> </a:t>
            </a:r>
            <a:r>
              <a:rPr lang="de-DE" sz="2400" dirty="0" err="1"/>
              <a:t>some</a:t>
            </a:r>
            <a:r>
              <a:rPr lang="de-DE" sz="2400" dirty="0"/>
              <a:t> </a:t>
            </a:r>
            <a:r>
              <a:rPr lang="de-DE" sz="2400" dirty="0" err="1"/>
              <a:t>cryptanalysis</a:t>
            </a:r>
            <a:r>
              <a:rPr lang="de-DE" sz="2400" dirty="0"/>
              <a:t> </a:t>
            </a:r>
            <a:r>
              <a:rPr lang="de-DE" sz="2400" dirty="0" err="1"/>
              <a:t>attempts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For</a:t>
            </a:r>
            <a:r>
              <a:rPr lang="de-DE" sz="2400" dirty="0"/>
              <a:t> 90-byte </a:t>
            </a:r>
            <a:r>
              <a:rPr lang="de-DE" sz="2400" dirty="0" err="1"/>
              <a:t>inputs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/>
              <a:t>	HMAC-SHA-256: 705ns</a:t>
            </a:r>
          </a:p>
          <a:p>
            <a:pPr marL="0" indent="0">
              <a:buNone/>
            </a:pPr>
            <a:r>
              <a:rPr lang="de-DE" sz="2400" dirty="0"/>
              <a:t>	Murmur3-128: 60ns</a:t>
            </a:r>
          </a:p>
          <a:p>
            <a:pPr marL="0" indent="0">
              <a:buNone/>
            </a:pPr>
            <a:r>
              <a:rPr lang="de-DE" sz="2400" dirty="0"/>
              <a:t>	SipHash-2-4: 102ns</a:t>
            </a:r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147709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Some</a:t>
            </a:r>
            <a:r>
              <a:rPr lang="de-DE" sz="3200" dirty="0"/>
              <a:t> Open Problems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Uncover</a:t>
            </a:r>
            <a:r>
              <a:rPr lang="de-DE" sz="2400" dirty="0"/>
              <a:t> </a:t>
            </a:r>
            <a:r>
              <a:rPr lang="de-DE" sz="2400" dirty="0" err="1"/>
              <a:t>more</a:t>
            </a:r>
            <a:r>
              <a:rPr lang="de-DE" sz="2400" dirty="0"/>
              <a:t> </a:t>
            </a:r>
            <a:r>
              <a:rPr lang="de-DE" sz="2400" dirty="0" err="1"/>
              <a:t>scenarios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PDS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in </a:t>
            </a:r>
            <a:r>
              <a:rPr lang="de-DE" sz="2400" dirty="0" err="1"/>
              <a:t>practice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understand</a:t>
            </a:r>
            <a:r>
              <a:rPr lang="de-DE" sz="2400" dirty="0"/>
              <a:t> </a:t>
            </a:r>
            <a:r>
              <a:rPr lang="de-DE" sz="2400" dirty="0" err="1"/>
              <a:t>their</a:t>
            </a:r>
            <a:r>
              <a:rPr lang="de-DE" sz="2400" dirty="0"/>
              <a:t> </a:t>
            </a:r>
            <a:r>
              <a:rPr lang="de-DE" sz="2400" dirty="0" err="1"/>
              <a:t>vulnerabilities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Expand</a:t>
            </a:r>
            <a:r>
              <a:rPr lang="de-DE" sz="2400" dirty="0"/>
              <a:t> </a:t>
            </a:r>
            <a:r>
              <a:rPr lang="de-DE" sz="2400" dirty="0" err="1"/>
              <a:t>treatment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[CPS19]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cover</a:t>
            </a:r>
            <a:r>
              <a:rPr lang="de-DE" sz="2400" dirty="0"/>
              <a:t> a larger </a:t>
            </a:r>
            <a:r>
              <a:rPr lang="de-DE" sz="2400" dirty="0" err="1"/>
              <a:t>range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PDS </a:t>
            </a:r>
            <a:r>
              <a:rPr lang="de-DE" sz="2400" dirty="0" err="1"/>
              <a:t>types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Perform</a:t>
            </a:r>
            <a:r>
              <a:rPr lang="de-DE" sz="2400" dirty="0"/>
              <a:t> a </a:t>
            </a:r>
            <a:r>
              <a:rPr lang="de-DE" sz="2400" dirty="0" err="1"/>
              <a:t>deeper</a:t>
            </a:r>
            <a:r>
              <a:rPr lang="de-DE" sz="2400" dirty="0"/>
              <a:t>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analysis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CRLite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Mozilla‘s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– find </a:t>
            </a:r>
            <a:r>
              <a:rPr lang="de-DE" sz="2400" dirty="0" err="1"/>
              <a:t>attacks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prove</a:t>
            </a:r>
            <a:r>
              <a:rPr lang="de-DE" sz="2400" dirty="0"/>
              <a:t> </a:t>
            </a:r>
            <a:r>
              <a:rPr lang="de-DE" sz="2400" dirty="0" err="1"/>
              <a:t>security</a:t>
            </a:r>
            <a:r>
              <a:rPr lang="de-DE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Develop</a:t>
            </a:r>
            <a:r>
              <a:rPr lang="de-DE" sz="2400" dirty="0"/>
              <a:t> </a:t>
            </a:r>
            <a:r>
              <a:rPr lang="de-DE" sz="2400" dirty="0" err="1"/>
              <a:t>new</a:t>
            </a:r>
            <a:r>
              <a:rPr lang="de-DE" sz="2400" dirty="0"/>
              <a:t> “</a:t>
            </a:r>
            <a:r>
              <a:rPr lang="de-DE" sz="2400" dirty="0" err="1"/>
              <a:t>zero</a:t>
            </a:r>
            <a:r>
              <a:rPr lang="de-DE" sz="2400" dirty="0"/>
              <a:t> </a:t>
            </a:r>
            <a:r>
              <a:rPr lang="de-DE" sz="2400" dirty="0" err="1"/>
              <a:t>false</a:t>
            </a:r>
            <a:r>
              <a:rPr lang="de-DE" sz="2400" dirty="0"/>
              <a:t> positive“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structures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substitutes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cascaded</a:t>
            </a:r>
            <a:r>
              <a:rPr lang="de-DE" sz="2400" dirty="0"/>
              <a:t> Bloom </a:t>
            </a:r>
            <a:r>
              <a:rPr lang="de-DE" sz="2400" dirty="0" err="1"/>
              <a:t>filters</a:t>
            </a:r>
            <a:r>
              <a:rPr lang="de-DE" sz="2400" dirty="0"/>
              <a:t>; </a:t>
            </a:r>
            <a:r>
              <a:rPr lang="de-DE" sz="2400" dirty="0" err="1"/>
              <a:t>analyse</a:t>
            </a:r>
            <a:r>
              <a:rPr lang="de-DE" sz="2400" dirty="0"/>
              <a:t> </a:t>
            </a:r>
            <a:r>
              <a:rPr lang="de-DE" sz="2400" dirty="0" err="1"/>
              <a:t>their</a:t>
            </a:r>
            <a:r>
              <a:rPr lang="de-DE" sz="2400" dirty="0"/>
              <a:t> </a:t>
            </a:r>
            <a:r>
              <a:rPr lang="de-DE" sz="2400" dirty="0" err="1"/>
              <a:t>security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efficiency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HLL </a:t>
            </a:r>
            <a:r>
              <a:rPr lang="de-DE" sz="2400" dirty="0" err="1"/>
              <a:t>is</a:t>
            </a:r>
            <a:r>
              <a:rPr lang="de-DE" sz="2400" dirty="0"/>
              <a:t> not </a:t>
            </a:r>
            <a:r>
              <a:rPr lang="de-DE" sz="2400" dirty="0" err="1"/>
              <a:t>theoretically</a:t>
            </a:r>
            <a:r>
              <a:rPr lang="de-DE" sz="2400" dirty="0"/>
              <a:t> optimal but still </a:t>
            </a:r>
            <a:r>
              <a:rPr lang="de-DE" sz="2400" dirty="0" err="1"/>
              <a:t>deployed</a:t>
            </a:r>
            <a:r>
              <a:rPr lang="de-DE" sz="2400" dirty="0"/>
              <a:t> </a:t>
            </a:r>
            <a:r>
              <a:rPr lang="de-DE" sz="2400" dirty="0" err="1"/>
              <a:t>widely</a:t>
            </a:r>
            <a:r>
              <a:rPr lang="de-DE" sz="2400" dirty="0"/>
              <a:t>;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performance</a:t>
            </a:r>
            <a:r>
              <a:rPr lang="de-DE" sz="2400" dirty="0"/>
              <a:t> </a:t>
            </a:r>
            <a:r>
              <a:rPr lang="de-DE" sz="2400" dirty="0" err="1"/>
              <a:t>gains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HLL alternatives </a:t>
            </a:r>
            <a:r>
              <a:rPr lang="de-DE" sz="2400" dirty="0" err="1"/>
              <a:t>worth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extra </a:t>
            </a:r>
            <a:r>
              <a:rPr lang="de-DE" sz="2400" dirty="0" err="1"/>
              <a:t>complexity</a:t>
            </a:r>
            <a:r>
              <a:rPr lang="de-DE" sz="2400" dirty="0"/>
              <a:t>? Can </a:t>
            </a:r>
            <a:r>
              <a:rPr lang="de-DE" sz="2400" dirty="0" err="1"/>
              <a:t>they</a:t>
            </a:r>
            <a:r>
              <a:rPr lang="de-DE" sz="2400" dirty="0"/>
              <a:t> also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secured</a:t>
            </a:r>
            <a:r>
              <a:rPr lang="de-DE" sz="2400" dirty="0"/>
              <a:t> </a:t>
            </a:r>
            <a:r>
              <a:rPr lang="de-DE" sz="2400" dirty="0" err="1"/>
              <a:t>easily</a:t>
            </a:r>
            <a:r>
              <a:rPr lang="de-DE" sz="240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Solve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merging</a:t>
            </a:r>
            <a:r>
              <a:rPr lang="de-DE" sz="2400" dirty="0"/>
              <a:t> </a:t>
            </a:r>
            <a:r>
              <a:rPr lang="de-DE" sz="2400" dirty="0" err="1"/>
              <a:t>problem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secure</a:t>
            </a:r>
            <a:r>
              <a:rPr lang="de-DE" sz="2400" dirty="0"/>
              <a:t> </a:t>
            </a:r>
            <a:r>
              <a:rPr lang="de-DE" sz="2400" dirty="0" err="1"/>
              <a:t>versions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HLL (</a:t>
            </a:r>
            <a:r>
              <a:rPr lang="de-DE" sz="2400" dirty="0" err="1"/>
              <a:t>or</a:t>
            </a:r>
            <a:r>
              <a:rPr lang="de-DE" sz="2400" dirty="0"/>
              <a:t> find </a:t>
            </a:r>
            <a:r>
              <a:rPr lang="de-DE" sz="2400" dirty="0" err="1"/>
              <a:t>new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structures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replace</a:t>
            </a:r>
            <a:r>
              <a:rPr lang="de-DE" sz="2400" dirty="0"/>
              <a:t> HLL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support</a:t>
            </a:r>
            <a:r>
              <a:rPr lang="de-DE" sz="2400" dirty="0"/>
              <a:t> </a:t>
            </a:r>
            <a:r>
              <a:rPr lang="de-DE" sz="2400" dirty="0" err="1"/>
              <a:t>merging</a:t>
            </a:r>
            <a:r>
              <a:rPr lang="de-DE" sz="2400" dirty="0"/>
              <a:t>).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4396645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Closing</a:t>
            </a:r>
            <a:r>
              <a:rPr lang="de-DE" sz="3200" dirty="0"/>
              <a:t> </a:t>
            </a:r>
            <a:r>
              <a:rPr lang="de-DE" sz="3200" dirty="0" err="1"/>
              <a:t>Remarks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Probablistic </a:t>
            </a:r>
            <a:r>
              <a:rPr lang="de-DE" sz="2400" dirty="0" err="1"/>
              <a:t>data</a:t>
            </a:r>
            <a:r>
              <a:rPr lang="de-DE" sz="2400" dirty="0"/>
              <a:t> </a:t>
            </a:r>
            <a:r>
              <a:rPr lang="de-DE" sz="2400" dirty="0" err="1"/>
              <a:t>structures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a </a:t>
            </a:r>
            <a:r>
              <a:rPr lang="de-DE" sz="2400" dirty="0" err="1"/>
              <a:t>fascinating</a:t>
            </a:r>
            <a:r>
              <a:rPr lang="de-DE" sz="2400" dirty="0"/>
              <a:t> </a:t>
            </a:r>
            <a:r>
              <a:rPr lang="de-DE" sz="2400" dirty="0" err="1"/>
              <a:t>branch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TCS.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widely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in </a:t>
            </a:r>
            <a:r>
              <a:rPr lang="de-DE" sz="2400" dirty="0" err="1"/>
              <a:t>practice</a:t>
            </a:r>
            <a:r>
              <a:rPr lang="de-DE" sz="2400" dirty="0"/>
              <a:t>, in </a:t>
            </a:r>
            <a:r>
              <a:rPr lang="de-DE" sz="2400" dirty="0" err="1"/>
              <a:t>many</a:t>
            </a:r>
            <a:r>
              <a:rPr lang="de-DE" sz="2400" dirty="0"/>
              <a:t> different </a:t>
            </a:r>
            <a:r>
              <a:rPr lang="de-DE" sz="2400" dirty="0" err="1"/>
              <a:t>kinds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scenarios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variants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Deployments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vulnerable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different </a:t>
            </a:r>
            <a:r>
              <a:rPr lang="de-DE" sz="2400" dirty="0" err="1"/>
              <a:t>kinds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different </a:t>
            </a:r>
            <a:r>
              <a:rPr lang="de-DE" sz="2400" dirty="0" err="1"/>
              <a:t>severities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beginnings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general</a:t>
            </a:r>
            <a:r>
              <a:rPr lang="de-DE" sz="2400" dirty="0"/>
              <a:t> </a:t>
            </a:r>
            <a:r>
              <a:rPr lang="de-DE" sz="2400" dirty="0" err="1"/>
              <a:t>theory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“</a:t>
            </a:r>
            <a:r>
              <a:rPr lang="de-DE" sz="2400" dirty="0" err="1"/>
              <a:t>secure</a:t>
            </a:r>
            <a:r>
              <a:rPr lang="de-DE" sz="2400" dirty="0"/>
              <a:t> PDS“, but </a:t>
            </a:r>
            <a:r>
              <a:rPr lang="de-DE" sz="2400" dirty="0" err="1"/>
              <a:t>much</a:t>
            </a:r>
            <a:r>
              <a:rPr lang="de-DE" sz="2400" dirty="0"/>
              <a:t> </a:t>
            </a:r>
            <a:r>
              <a:rPr lang="de-DE" sz="2400" dirty="0" err="1"/>
              <a:t>remains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done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Starting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security</a:t>
            </a:r>
            <a:r>
              <a:rPr lang="de-DE" sz="2400" dirty="0"/>
              <a:t> in </a:t>
            </a:r>
            <a:r>
              <a:rPr lang="de-DE" sz="2400" dirty="0" err="1"/>
              <a:t>mind</a:t>
            </a:r>
            <a:r>
              <a:rPr lang="de-DE" sz="2400" dirty="0"/>
              <a:t>,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even</a:t>
            </a:r>
            <a:r>
              <a:rPr lang="de-DE" sz="2400" dirty="0"/>
              <a:t> </a:t>
            </a:r>
            <a:r>
              <a:rPr lang="de-DE" sz="2400" dirty="0" err="1"/>
              <a:t>arrive</a:t>
            </a:r>
            <a:r>
              <a:rPr lang="de-DE" sz="2400" dirty="0"/>
              <a:t> at </a:t>
            </a:r>
            <a:r>
              <a:rPr lang="de-DE" sz="2400" dirty="0" err="1"/>
              <a:t>completely</a:t>
            </a:r>
            <a:r>
              <a:rPr lang="de-DE" sz="2400" dirty="0"/>
              <a:t> different </a:t>
            </a:r>
            <a:r>
              <a:rPr lang="de-DE" sz="2400" dirty="0" err="1"/>
              <a:t>designs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255252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 err="1"/>
              <a:t>Acknowledgements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8999"/>
            <a:ext cx="10728325" cy="51871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Thanks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Paul </a:t>
            </a:r>
            <a:r>
              <a:rPr lang="de-DE" sz="2000" dirty="0" err="1"/>
              <a:t>Grubbs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interesting</a:t>
            </a:r>
            <a:r>
              <a:rPr lang="de-DE" sz="2000" dirty="0"/>
              <a:t> </a:t>
            </a:r>
            <a:r>
              <a:rPr lang="de-DE" sz="2000" dirty="0" err="1"/>
              <a:t>discussions</a:t>
            </a:r>
            <a:r>
              <a:rPr lang="de-DE" sz="2000" dirty="0"/>
              <a:t> </a:t>
            </a:r>
            <a:r>
              <a:rPr lang="de-DE" sz="2000" dirty="0" err="1"/>
              <a:t>that</a:t>
            </a:r>
            <a:r>
              <a:rPr lang="de-DE" sz="2000" dirty="0"/>
              <a:t> </a:t>
            </a:r>
            <a:r>
              <a:rPr lang="de-DE" sz="2000" dirty="0" err="1"/>
              <a:t>sparked</a:t>
            </a:r>
            <a:r>
              <a:rPr lang="de-DE" sz="2000" dirty="0"/>
              <a:t> </a:t>
            </a:r>
            <a:r>
              <a:rPr lang="de-DE" sz="2000" dirty="0" err="1"/>
              <a:t>my</a:t>
            </a:r>
            <a:r>
              <a:rPr lang="de-DE" sz="2000" dirty="0"/>
              <a:t> initial </a:t>
            </a:r>
            <a:r>
              <a:rPr lang="de-DE" sz="2000" dirty="0" err="1"/>
              <a:t>interest</a:t>
            </a:r>
            <a:r>
              <a:rPr lang="de-DE" sz="2000" dirty="0"/>
              <a:t> in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field</a:t>
            </a:r>
            <a:r>
              <a:rPr lang="de-DE" sz="2000" dirty="0"/>
              <a:t>,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providing</a:t>
            </a:r>
            <a:r>
              <a:rPr lang="de-DE" sz="2000" dirty="0"/>
              <a:t> </a:t>
            </a:r>
            <a:r>
              <a:rPr lang="de-DE" sz="2000" dirty="0" err="1"/>
              <a:t>many</a:t>
            </a:r>
            <a:r>
              <a:rPr lang="de-DE" sz="2000" dirty="0"/>
              <a:t> </a:t>
            </a:r>
            <a:r>
              <a:rPr lang="de-DE" sz="2000" dirty="0" err="1"/>
              <a:t>research</a:t>
            </a:r>
            <a:r>
              <a:rPr lang="de-DE" sz="2000" dirty="0"/>
              <a:t> </a:t>
            </a:r>
            <a:r>
              <a:rPr lang="de-DE" sz="2000" dirty="0" err="1"/>
              <a:t>pointers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Karin </a:t>
            </a:r>
            <a:r>
              <a:rPr lang="de-DE" sz="2000" dirty="0" err="1"/>
              <a:t>Holzhauser</a:t>
            </a:r>
            <a:r>
              <a:rPr lang="de-DE" sz="2000" dirty="0"/>
              <a:t> (ETH </a:t>
            </a:r>
            <a:r>
              <a:rPr lang="de-DE" sz="2000" dirty="0" err="1"/>
              <a:t>Bachelor‘s</a:t>
            </a:r>
            <a:r>
              <a:rPr lang="de-DE" sz="2000" dirty="0"/>
              <a:t> </a:t>
            </a:r>
            <a:r>
              <a:rPr lang="de-DE" sz="2000" dirty="0" err="1"/>
              <a:t>thesis</a:t>
            </a:r>
            <a:r>
              <a:rPr lang="de-DE" sz="2000" dirty="0"/>
              <a:t> on </a:t>
            </a:r>
            <a:r>
              <a:rPr lang="de-DE" sz="2000" dirty="0" err="1"/>
              <a:t>CRLite</a:t>
            </a:r>
            <a:r>
              <a:rPr lang="de-DE" sz="2000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Mathilde </a:t>
            </a:r>
            <a:r>
              <a:rPr lang="de-DE" sz="2000" dirty="0" err="1"/>
              <a:t>Raynal</a:t>
            </a:r>
            <a:r>
              <a:rPr lang="de-DE" sz="2000" dirty="0"/>
              <a:t> (ETH </a:t>
            </a:r>
            <a:r>
              <a:rPr lang="de-DE" sz="2000" dirty="0" err="1"/>
              <a:t>Semster</a:t>
            </a:r>
            <a:r>
              <a:rPr lang="de-DE" sz="2000" dirty="0"/>
              <a:t> Project </a:t>
            </a:r>
            <a:r>
              <a:rPr lang="de-DE" sz="2000" dirty="0" err="1"/>
              <a:t>leading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our</a:t>
            </a:r>
            <a:r>
              <a:rPr lang="de-DE" sz="2000" dirty="0"/>
              <a:t> </a:t>
            </a:r>
            <a:r>
              <a:rPr lang="de-DE" sz="2000" dirty="0" err="1"/>
              <a:t>joint</a:t>
            </a:r>
            <a:r>
              <a:rPr lang="de-DE" sz="2000" dirty="0"/>
              <a:t> </a:t>
            </a:r>
            <a:r>
              <a:rPr lang="de-DE" sz="2000" dirty="0" err="1"/>
              <a:t>work</a:t>
            </a:r>
            <a:r>
              <a:rPr lang="de-DE" sz="2000" dirty="0"/>
              <a:t> on HLL).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Tom </a:t>
            </a:r>
            <a:r>
              <a:rPr lang="de-DE" sz="2000" dirty="0" err="1"/>
              <a:t>Shrimpton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discussions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feedback</a:t>
            </a:r>
            <a:r>
              <a:rPr lang="de-DE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Thyla</a:t>
            </a:r>
            <a:r>
              <a:rPr lang="de-DE" sz="2000" dirty="0"/>
              <a:t> van der </a:t>
            </a:r>
            <a:r>
              <a:rPr lang="de-DE" sz="2000" dirty="0" err="1"/>
              <a:t>Merwe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providing</a:t>
            </a:r>
            <a:r>
              <a:rPr lang="de-DE" sz="2000" dirty="0"/>
              <a:t> </a:t>
            </a:r>
            <a:r>
              <a:rPr lang="de-DE" sz="2000" dirty="0" err="1"/>
              <a:t>insights</a:t>
            </a:r>
            <a:r>
              <a:rPr lang="de-DE" sz="2000" dirty="0"/>
              <a:t> </a:t>
            </a:r>
            <a:r>
              <a:rPr lang="de-DE" sz="2000" dirty="0" err="1"/>
              <a:t>into</a:t>
            </a:r>
            <a:r>
              <a:rPr lang="de-DE" sz="2000" dirty="0"/>
              <a:t> </a:t>
            </a:r>
            <a:r>
              <a:rPr lang="de-DE" sz="2000" dirty="0" err="1"/>
              <a:t>Mozilla‘s</a:t>
            </a:r>
            <a:r>
              <a:rPr lang="de-DE" sz="2000" dirty="0"/>
              <a:t> on-</a:t>
            </a:r>
            <a:r>
              <a:rPr lang="de-DE" sz="2000" dirty="0" err="1"/>
              <a:t>going</a:t>
            </a:r>
            <a:r>
              <a:rPr lang="de-DE" sz="2000" dirty="0"/>
              <a:t> </a:t>
            </a:r>
            <a:r>
              <a:rPr lang="de-DE" sz="2000" dirty="0" err="1"/>
              <a:t>deployment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CRLite</a:t>
            </a:r>
            <a:r>
              <a:rPr lang="de-DE" sz="20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44</a:t>
            </a:fld>
            <a:endParaRPr lang="de-CH" noProof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B421E6DA-D200-2245-ACF9-C5A2CB74F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89" y="4522278"/>
            <a:ext cx="1994464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VMware Logo | evolution history and meaning, PNG">
            <a:extLst>
              <a:ext uri="{FF2B5EF4-FFF2-40B4-BE49-F238E27FC236}">
                <a16:creationId xmlns:a16="http://schemas.microsoft.com/office/drawing/2014/main" id="{B1CF1E88-B2EA-8F40-B770-9E66672EA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949" y="4497609"/>
            <a:ext cx="2700867" cy="162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77D321-6899-8143-91FF-93725002B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1700" y="4911629"/>
            <a:ext cx="34798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4565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A71FBB-3009-40AD-979B-DB4E5F592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/>
              <a:t>Professor Kenny Paterson</a:t>
            </a:r>
          </a:p>
          <a:p>
            <a:r>
              <a:rPr lang="de-DE" sz="2400"/>
              <a:t>Applied </a:t>
            </a:r>
            <a:r>
              <a:rPr lang="de-DE" sz="2400" err="1"/>
              <a:t>Cryptography</a:t>
            </a:r>
            <a:r>
              <a:rPr lang="de-DE" sz="2400"/>
              <a:t> Group</a:t>
            </a:r>
          </a:p>
          <a:p>
            <a:r>
              <a:rPr lang="de-DE" sz="2400" err="1"/>
              <a:t>kenny.paterson@inf.ethz.ch</a:t>
            </a:r>
            <a:endParaRPr lang="de-DE" sz="2400"/>
          </a:p>
          <a:p>
            <a:endParaRPr lang="de-DE" sz="2400"/>
          </a:p>
          <a:p>
            <a:r>
              <a:rPr lang="de-DE" sz="2400"/>
              <a:t>ETH </a:t>
            </a:r>
            <a:r>
              <a:rPr lang="de-DE" sz="2400" err="1"/>
              <a:t>Zurich</a:t>
            </a:r>
            <a:endParaRPr lang="de-DE" sz="2400"/>
          </a:p>
          <a:p>
            <a:r>
              <a:rPr lang="de-DE" sz="2400"/>
              <a:t>Applied </a:t>
            </a:r>
            <a:r>
              <a:rPr lang="de-DE" sz="2400" err="1"/>
              <a:t>Cryptography</a:t>
            </a:r>
            <a:r>
              <a:rPr lang="de-DE" sz="2400"/>
              <a:t> Group</a:t>
            </a:r>
          </a:p>
          <a:p>
            <a:r>
              <a:rPr lang="de-DE" sz="2400"/>
              <a:t>Department </a:t>
            </a:r>
            <a:r>
              <a:rPr lang="de-DE" sz="2400" err="1"/>
              <a:t>of</a:t>
            </a:r>
            <a:r>
              <a:rPr lang="de-DE" sz="2400"/>
              <a:t> Computer Science</a:t>
            </a:r>
          </a:p>
          <a:p>
            <a:r>
              <a:rPr lang="en-GB" sz="2400" err="1"/>
              <a:t>Universitätstrasse</a:t>
            </a:r>
            <a:r>
              <a:rPr lang="en-GB" sz="2400"/>
              <a:t> 6</a:t>
            </a:r>
            <a:br>
              <a:rPr lang="en-GB" sz="2400"/>
            </a:br>
            <a:r>
              <a:rPr lang="de-DE" sz="2400"/>
              <a:t>8092 </a:t>
            </a:r>
            <a:r>
              <a:rPr lang="de-DE" sz="2400" err="1"/>
              <a:t>Zurich</a:t>
            </a:r>
            <a:r>
              <a:rPr lang="de-DE" sz="2400"/>
              <a:t>, </a:t>
            </a:r>
            <a:r>
              <a:rPr lang="de-DE" sz="2400" err="1"/>
              <a:t>Swizterland</a:t>
            </a:r>
            <a:endParaRPr lang="de-DE" sz="2400"/>
          </a:p>
          <a:p>
            <a:endParaRPr lang="de-DE" sz="2400"/>
          </a:p>
          <a:p>
            <a:r>
              <a:rPr lang="en-GB" sz="2400">
                <a:hlinkClick r:id="rId2"/>
              </a:rPr>
              <a:t>https://appliedcrypto.ethz.ch</a:t>
            </a:r>
            <a:r>
              <a:rPr lang="en-GB" sz="2400"/>
              <a:t>/</a:t>
            </a:r>
            <a:endParaRPr lang="de-CH" sz="2400"/>
          </a:p>
        </p:txBody>
      </p:sp>
      <p:pic>
        <p:nvPicPr>
          <p:cNvPr id="10" name="Picture 9" descr="A picture containing bridge&#10;&#10;Description automatically generated">
            <a:extLst>
              <a:ext uri="{FF2B5EF4-FFF2-40B4-BE49-F238E27FC236}">
                <a16:creationId xmlns:a16="http://schemas.microsoft.com/office/drawing/2014/main" id="{8BF73ABC-FC92-2247-9EA5-3A3C84DC4A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633" y="2135492"/>
            <a:ext cx="4032933" cy="39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432D34-222A-F647-90B7-729266CD96F6}"/>
              </a:ext>
            </a:extLst>
          </p:cNvPr>
          <p:cNvSpPr txBox="1"/>
          <p:nvPr/>
        </p:nvSpPr>
        <p:spPr>
          <a:xfrm>
            <a:off x="641684" y="1673827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/>
              <a:t>Contact:</a:t>
            </a:r>
          </a:p>
        </p:txBody>
      </p:sp>
    </p:spTree>
    <p:extLst>
      <p:ext uri="{BB962C8B-B14F-4D97-AF65-F5344CB8AC3E}">
        <p14:creationId xmlns:p14="http://schemas.microsoft.com/office/powerpoint/2010/main" val="1284261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Probablistic Data </a:t>
            </a:r>
            <a:r>
              <a:rPr lang="de-DE" sz="3200" dirty="0" err="1"/>
              <a:t>Structures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application-specific</a:t>
            </a:r>
            <a:r>
              <a:rPr lang="de-DE" sz="2400" dirty="0"/>
              <a:t> </a:t>
            </a:r>
            <a:r>
              <a:rPr lang="de-DE" sz="2400" dirty="0" err="1"/>
              <a:t>innovations</a:t>
            </a:r>
            <a:r>
              <a:rPr lang="de-DE" sz="2400" dirty="0"/>
              <a:t>, e.g. Bloom </a:t>
            </a:r>
            <a:r>
              <a:rPr lang="de-DE" sz="2400" dirty="0" err="1"/>
              <a:t>filter</a:t>
            </a:r>
            <a:r>
              <a:rPr lang="de-DE" sz="2400" dirty="0"/>
              <a:t> </a:t>
            </a:r>
            <a:r>
              <a:rPr lang="de-DE" sz="2400" dirty="0" err="1"/>
              <a:t>cascades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perfect</a:t>
            </a:r>
            <a:r>
              <a:rPr lang="de-DE" sz="2400" dirty="0"/>
              <a:t> </a:t>
            </a:r>
            <a:r>
              <a:rPr lang="de-DE" sz="2400" dirty="0" err="1"/>
              <a:t>set</a:t>
            </a:r>
            <a:r>
              <a:rPr lang="de-DE" sz="2400" dirty="0"/>
              <a:t> </a:t>
            </a:r>
            <a:r>
              <a:rPr lang="de-DE" sz="2400" dirty="0" err="1"/>
              <a:t>membership</a:t>
            </a:r>
            <a:r>
              <a:rPr lang="de-DE" sz="2400" dirty="0"/>
              <a:t> </a:t>
            </a:r>
            <a:r>
              <a:rPr lang="de-DE" sz="2400" dirty="0" err="1"/>
              <a:t>testing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Huge</a:t>
            </a:r>
            <a:r>
              <a:rPr lang="de-DE" sz="2400" dirty="0"/>
              <a:t> </a:t>
            </a:r>
            <a:r>
              <a:rPr lang="de-DE" sz="2400" dirty="0" err="1"/>
              <a:t>range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designs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choose</a:t>
            </a:r>
            <a:r>
              <a:rPr lang="de-DE" sz="2400" dirty="0"/>
              <a:t> </a:t>
            </a:r>
            <a:r>
              <a:rPr lang="de-DE" sz="2400" dirty="0" err="1"/>
              <a:t>from</a:t>
            </a:r>
            <a:r>
              <a:rPr lang="de-DE" sz="2400" dirty="0"/>
              <a:t>, </a:t>
            </a:r>
            <a:r>
              <a:rPr lang="de-DE" sz="2400" dirty="0" err="1"/>
              <a:t>more</a:t>
            </a:r>
            <a:r>
              <a:rPr lang="de-DE" sz="2400" dirty="0"/>
              <a:t> </a:t>
            </a:r>
            <a:r>
              <a:rPr lang="de-DE" sz="2400" dirty="0" err="1"/>
              <a:t>being</a:t>
            </a:r>
            <a:r>
              <a:rPr lang="de-DE" sz="2400" dirty="0"/>
              <a:t> </a:t>
            </a:r>
            <a:r>
              <a:rPr lang="de-DE" sz="2400" dirty="0" err="1"/>
              <a:t>invented</a:t>
            </a:r>
            <a:r>
              <a:rPr lang="de-DE" sz="2400" dirty="0"/>
              <a:t> </a:t>
            </a:r>
            <a:r>
              <a:rPr lang="de-DE" sz="2400" dirty="0" err="1"/>
              <a:t>every</a:t>
            </a:r>
            <a:r>
              <a:rPr lang="de-DE" sz="2400" dirty="0"/>
              <a:t> </a:t>
            </a:r>
            <a:r>
              <a:rPr lang="de-DE" sz="2400" dirty="0" err="1"/>
              <a:t>year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Theory</a:t>
            </a:r>
            <a:r>
              <a:rPr lang="de-DE" sz="2400" dirty="0"/>
              <a:t> </a:t>
            </a:r>
            <a:r>
              <a:rPr lang="de-DE" sz="2400" dirty="0" err="1"/>
              <a:t>vs</a:t>
            </a:r>
            <a:r>
              <a:rPr lang="de-DE" sz="2400" dirty="0"/>
              <a:t> </a:t>
            </a:r>
            <a:r>
              <a:rPr lang="de-DE" sz="2400" dirty="0" err="1"/>
              <a:t>practice</a:t>
            </a:r>
            <a:r>
              <a:rPr lang="de-DE" sz="2400" dirty="0"/>
              <a:t> </a:t>
            </a:r>
            <a:r>
              <a:rPr lang="de-DE" sz="2400" dirty="0" err="1"/>
              <a:t>divide</a:t>
            </a:r>
            <a:r>
              <a:rPr lang="de-DE" sz="2400" dirty="0"/>
              <a:t>: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e.g. </a:t>
            </a:r>
            <a:r>
              <a:rPr lang="de-DE" sz="2000" dirty="0" err="1"/>
              <a:t>HyperLogLog</a:t>
            </a:r>
            <a:r>
              <a:rPr lang="de-DE" sz="2000" dirty="0"/>
              <a:t> (2007) versus KNW (2010)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cardinality</a:t>
            </a:r>
            <a:r>
              <a:rPr lang="de-DE" sz="2000" dirty="0"/>
              <a:t> </a:t>
            </a:r>
            <a:r>
              <a:rPr lang="de-DE" sz="2000" dirty="0" err="1"/>
              <a:t>estimation</a:t>
            </a:r>
            <a:r>
              <a:rPr lang="de-DE" sz="2000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e.g. </a:t>
            </a:r>
            <a:r>
              <a:rPr lang="de-DE" sz="2000" dirty="0" err="1"/>
              <a:t>MurmurHash</a:t>
            </a:r>
            <a:r>
              <a:rPr lang="de-DE" sz="2000" dirty="0"/>
              <a:t> versus “</a:t>
            </a:r>
            <a:r>
              <a:rPr lang="de-DE" sz="2000" dirty="0" err="1"/>
              <a:t>k-wise</a:t>
            </a:r>
            <a:r>
              <a:rPr lang="de-DE" sz="2000" dirty="0"/>
              <a:t> </a:t>
            </a:r>
            <a:r>
              <a:rPr lang="de-DE" sz="2000" dirty="0" err="1"/>
              <a:t>independent</a:t>
            </a:r>
            <a:r>
              <a:rPr lang="de-DE" sz="2000" dirty="0"/>
              <a:t> </a:t>
            </a:r>
            <a:r>
              <a:rPr lang="de-DE" sz="2000" dirty="0" err="1"/>
              <a:t>hash</a:t>
            </a:r>
            <a:r>
              <a:rPr lang="de-DE" sz="2000" dirty="0"/>
              <a:t> </a:t>
            </a:r>
            <a:r>
              <a:rPr lang="de-DE" sz="2000" dirty="0" err="1"/>
              <a:t>functions</a:t>
            </a:r>
            <a:r>
              <a:rPr lang="de-DE" sz="2000" dirty="0"/>
              <a:t>“.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Just like </a:t>
            </a:r>
            <a:r>
              <a:rPr lang="de-DE" sz="2000" dirty="0" err="1"/>
              <a:t>cryptography</a:t>
            </a:r>
            <a:r>
              <a:rPr lang="de-DE" sz="2000" dirty="0"/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Ubiquity</a:t>
            </a:r>
            <a:r>
              <a:rPr lang="de-DE" sz="2400" dirty="0"/>
              <a:t> </a:t>
            </a:r>
            <a:r>
              <a:rPr lang="de-DE" sz="2400" dirty="0" err="1"/>
              <a:t>implies</a:t>
            </a:r>
            <a:r>
              <a:rPr lang="de-DE" sz="2400" dirty="0"/>
              <a:t> potential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abuse</a:t>
            </a:r>
            <a:r>
              <a:rPr lang="de-DE" sz="2400" dirty="0"/>
              <a:t>: PDS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now</a:t>
            </a:r>
            <a:r>
              <a:rPr lang="de-DE" sz="2400" dirty="0"/>
              <a:t> </a:t>
            </a:r>
            <a:r>
              <a:rPr lang="de-DE" sz="2400" dirty="0" err="1"/>
              <a:t>being</a:t>
            </a:r>
            <a:r>
              <a:rPr lang="de-DE" sz="2400" dirty="0"/>
              <a:t> </a:t>
            </a:r>
            <a:r>
              <a:rPr lang="de-DE" sz="2400" dirty="0" err="1"/>
              <a:t>deployed</a:t>
            </a:r>
            <a:r>
              <a:rPr lang="de-DE" sz="2400" dirty="0"/>
              <a:t> in “</a:t>
            </a:r>
            <a:r>
              <a:rPr lang="de-DE" sz="2400" dirty="0" err="1"/>
              <a:t>adversarial</a:t>
            </a:r>
            <a:r>
              <a:rPr lang="de-DE" sz="2400" dirty="0"/>
              <a:t> </a:t>
            </a:r>
            <a:r>
              <a:rPr lang="de-DE" sz="2400" dirty="0" err="1"/>
              <a:t>settings</a:t>
            </a:r>
            <a:r>
              <a:rPr lang="de-DE" sz="2400" dirty="0"/>
              <a:t>“. 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Here</a:t>
            </a:r>
            <a:r>
              <a:rPr lang="de-DE" sz="2000" dirty="0"/>
              <a:t>,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gap</a:t>
            </a:r>
            <a:r>
              <a:rPr lang="de-DE" sz="2000" dirty="0"/>
              <a:t> </a:t>
            </a:r>
            <a:r>
              <a:rPr lang="de-DE" sz="2000" dirty="0" err="1"/>
              <a:t>between</a:t>
            </a:r>
            <a:r>
              <a:rPr lang="de-DE" sz="2000" dirty="0"/>
              <a:t> </a:t>
            </a:r>
            <a:r>
              <a:rPr lang="de-DE" sz="2000" dirty="0" err="1"/>
              <a:t>average-case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worst-case</a:t>
            </a:r>
            <a:r>
              <a:rPr lang="de-DE" sz="2000" dirty="0"/>
              <a:t> </a:t>
            </a:r>
            <a:r>
              <a:rPr lang="de-DE" sz="2000" dirty="0" err="1"/>
              <a:t>performance</a:t>
            </a:r>
            <a:r>
              <a:rPr lang="de-DE" sz="2000" dirty="0"/>
              <a:t> </a:t>
            </a:r>
            <a:r>
              <a:rPr lang="de-DE" sz="2000" dirty="0" err="1"/>
              <a:t>may</a:t>
            </a:r>
            <a:r>
              <a:rPr lang="de-DE" sz="2000" dirty="0"/>
              <a:t> </a:t>
            </a:r>
            <a:r>
              <a:rPr lang="de-DE" sz="2000" dirty="0" err="1"/>
              <a:t>be</a:t>
            </a:r>
            <a:r>
              <a:rPr lang="de-DE" sz="2000" dirty="0"/>
              <a:t> </a:t>
            </a:r>
            <a:r>
              <a:rPr lang="de-DE" sz="2000" dirty="0" err="1"/>
              <a:t>used</a:t>
            </a:r>
            <a:r>
              <a:rPr lang="de-DE" sz="2000" dirty="0"/>
              <a:t> </a:t>
            </a:r>
            <a:r>
              <a:rPr lang="de-DE" sz="2000" dirty="0" err="1"/>
              <a:t>to</a:t>
            </a:r>
            <a:r>
              <a:rPr lang="de-DE" sz="2000" dirty="0"/>
              <a:t> </a:t>
            </a:r>
            <a:r>
              <a:rPr lang="de-DE" sz="2000" dirty="0" err="1"/>
              <a:t>adversarial</a:t>
            </a:r>
            <a:r>
              <a:rPr lang="de-DE" sz="2000" dirty="0"/>
              <a:t> </a:t>
            </a:r>
            <a:r>
              <a:rPr lang="de-DE" sz="2000" dirty="0" err="1"/>
              <a:t>advantage</a:t>
            </a:r>
            <a:r>
              <a:rPr lang="de-DE" sz="20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145411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Probablistic Data </a:t>
            </a:r>
            <a:r>
              <a:rPr lang="de-DE" sz="3200" dirty="0" err="1"/>
              <a:t>Structures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46800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/>
              <a:t>Thesis </a:t>
            </a:r>
            <a:r>
              <a:rPr lang="de-DE" sz="2400" b="1" dirty="0" err="1"/>
              <a:t>of</a:t>
            </a:r>
            <a:r>
              <a:rPr lang="de-DE" sz="2400" b="1" dirty="0"/>
              <a:t> </a:t>
            </a:r>
            <a:r>
              <a:rPr lang="de-DE" sz="2400" b="1" dirty="0" err="1"/>
              <a:t>this</a:t>
            </a:r>
            <a:r>
              <a:rPr lang="de-DE" sz="2400" b="1" dirty="0"/>
              <a:t> </a:t>
            </a:r>
            <a:r>
              <a:rPr lang="de-DE" sz="2400" b="1" dirty="0" err="1"/>
              <a:t>talk</a:t>
            </a:r>
            <a:r>
              <a:rPr lang="de-DE" sz="2400" b="1" dirty="0"/>
              <a:t>: </a:t>
            </a:r>
            <a:r>
              <a:rPr lang="de-DE" sz="2400" b="1" dirty="0" err="1"/>
              <a:t>we</a:t>
            </a:r>
            <a:r>
              <a:rPr lang="de-DE" sz="2400" b="1" dirty="0"/>
              <a:t> </a:t>
            </a:r>
            <a:r>
              <a:rPr lang="de-DE" sz="2400" b="1" dirty="0" err="1"/>
              <a:t>can</a:t>
            </a:r>
            <a:r>
              <a:rPr lang="de-DE" sz="2400" b="1" dirty="0"/>
              <a:t> </a:t>
            </a:r>
            <a:r>
              <a:rPr lang="de-DE" sz="2400" b="1" dirty="0" err="1"/>
              <a:t>profitably</a:t>
            </a:r>
            <a:r>
              <a:rPr lang="de-DE" sz="2400" b="1" dirty="0"/>
              <a:t> </a:t>
            </a:r>
            <a:r>
              <a:rPr lang="de-DE" sz="2400" b="1" dirty="0" err="1"/>
              <a:t>revisit</a:t>
            </a:r>
            <a:r>
              <a:rPr lang="de-DE" sz="2400" b="1" dirty="0"/>
              <a:t> PDS </a:t>
            </a:r>
            <a:r>
              <a:rPr lang="de-DE" sz="2400" b="1" dirty="0" err="1"/>
              <a:t>using</a:t>
            </a:r>
            <a:r>
              <a:rPr lang="de-DE" sz="2400" b="1" dirty="0"/>
              <a:t> a </a:t>
            </a:r>
            <a:r>
              <a:rPr lang="de-DE" sz="2400" b="1" dirty="0" err="1"/>
              <a:t>cryptographic</a:t>
            </a:r>
            <a:r>
              <a:rPr lang="de-DE" sz="2400" b="1" dirty="0"/>
              <a:t> </a:t>
            </a:r>
            <a:r>
              <a:rPr lang="de-DE" sz="2400" b="1" dirty="0" err="1"/>
              <a:t>mindset</a:t>
            </a:r>
            <a:r>
              <a:rPr lang="de-DE" sz="2400" b="1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Surveying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PDS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being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</a:t>
            </a:r>
            <a:r>
              <a:rPr lang="de-DE" sz="2400" dirty="0" err="1"/>
              <a:t>beyond</a:t>
            </a:r>
            <a:r>
              <a:rPr lang="de-DE" sz="2400" dirty="0"/>
              <a:t> </a:t>
            </a:r>
            <a:r>
              <a:rPr lang="de-DE" sz="2400" dirty="0" err="1"/>
              <a:t>their</a:t>
            </a:r>
            <a:r>
              <a:rPr lang="de-DE" sz="2400" dirty="0"/>
              <a:t> original design </a:t>
            </a:r>
            <a:r>
              <a:rPr lang="de-DE" sz="2400" dirty="0" err="1"/>
              <a:t>envelope</a:t>
            </a:r>
            <a:r>
              <a:rPr lang="de-DE" sz="2400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Developing</a:t>
            </a:r>
            <a:r>
              <a:rPr lang="de-DE" sz="2400" dirty="0"/>
              <a:t> </a:t>
            </a:r>
            <a:r>
              <a:rPr lang="de-DE" sz="2400" dirty="0" err="1"/>
              <a:t>attacks</a:t>
            </a:r>
            <a:r>
              <a:rPr lang="de-DE" sz="2400" dirty="0"/>
              <a:t> in </a:t>
            </a:r>
            <a:r>
              <a:rPr lang="de-DE" sz="2400" dirty="0" err="1"/>
              <a:t>these</a:t>
            </a:r>
            <a:r>
              <a:rPr lang="de-DE" sz="2400" dirty="0"/>
              <a:t> “</a:t>
            </a:r>
            <a:r>
              <a:rPr lang="de-DE" sz="2400" dirty="0" err="1"/>
              <a:t>adversarial</a:t>
            </a:r>
            <a:r>
              <a:rPr lang="de-DE" sz="2400" dirty="0"/>
              <a:t>“ </a:t>
            </a:r>
            <a:r>
              <a:rPr lang="de-DE" sz="2400" dirty="0" err="1"/>
              <a:t>settings</a:t>
            </a:r>
            <a:r>
              <a:rPr lang="de-DE" sz="2400" dirty="0"/>
              <a:t>.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/>
              <a:t>Building </a:t>
            </a:r>
            <a:r>
              <a:rPr lang="de-DE" sz="2400" dirty="0" err="1"/>
              <a:t>defences</a:t>
            </a:r>
            <a:r>
              <a:rPr lang="de-DE" sz="2400" dirty="0"/>
              <a:t>, </a:t>
            </a:r>
            <a:r>
              <a:rPr lang="de-DE" sz="2400" dirty="0" err="1"/>
              <a:t>formally</a:t>
            </a:r>
            <a:r>
              <a:rPr lang="de-DE" sz="2400" dirty="0"/>
              <a:t> </a:t>
            </a:r>
            <a:r>
              <a:rPr lang="de-DE" sz="2400" dirty="0" err="1"/>
              <a:t>modelling</a:t>
            </a:r>
            <a:r>
              <a:rPr lang="de-DE" sz="2400" dirty="0"/>
              <a:t> </a:t>
            </a:r>
            <a:r>
              <a:rPr lang="de-DE" sz="2400" dirty="0" err="1"/>
              <a:t>them</a:t>
            </a:r>
            <a:r>
              <a:rPr lang="de-DE" sz="2400" dirty="0"/>
              <a:t>,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cost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making</a:t>
            </a:r>
            <a:r>
              <a:rPr lang="de-DE" sz="2400" dirty="0"/>
              <a:t> PDS </a:t>
            </a:r>
            <a:r>
              <a:rPr lang="de-DE" sz="2400" dirty="0" err="1"/>
              <a:t>secure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 err="1"/>
              <a:t>Two</a:t>
            </a:r>
            <a:r>
              <a:rPr lang="de-DE" sz="2400" b="1" dirty="0"/>
              <a:t> </a:t>
            </a:r>
            <a:r>
              <a:rPr lang="de-DE" sz="2400" b="1" dirty="0" err="1"/>
              <a:t>case</a:t>
            </a:r>
            <a:r>
              <a:rPr lang="de-DE" sz="2400" b="1" dirty="0"/>
              <a:t> </a:t>
            </a:r>
            <a:r>
              <a:rPr lang="de-DE" sz="2400" b="1" dirty="0" err="1"/>
              <a:t>studies</a:t>
            </a:r>
            <a:r>
              <a:rPr lang="de-DE" sz="2400" dirty="0"/>
              <a:t>: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Approximate</a:t>
            </a:r>
            <a:r>
              <a:rPr lang="de-DE" sz="2400" dirty="0"/>
              <a:t> </a:t>
            </a:r>
            <a:r>
              <a:rPr lang="de-DE" sz="2400" dirty="0" err="1"/>
              <a:t>set</a:t>
            </a:r>
            <a:r>
              <a:rPr lang="de-DE" sz="2400" dirty="0"/>
              <a:t> </a:t>
            </a:r>
            <a:r>
              <a:rPr lang="de-DE" sz="2400" dirty="0" err="1"/>
              <a:t>membership</a:t>
            </a:r>
            <a:r>
              <a:rPr lang="de-DE" sz="2400" dirty="0"/>
              <a:t> </a:t>
            </a:r>
            <a:r>
              <a:rPr lang="de-DE" sz="2400" dirty="0" err="1"/>
              <a:t>using</a:t>
            </a:r>
            <a:r>
              <a:rPr lang="de-DE" sz="2400" dirty="0"/>
              <a:t> Bloom </a:t>
            </a:r>
            <a:r>
              <a:rPr lang="de-DE" sz="2400" dirty="0" err="1"/>
              <a:t>filters</a:t>
            </a:r>
            <a:r>
              <a:rPr lang="de-DE" sz="2400" dirty="0"/>
              <a:t>; </a:t>
            </a:r>
          </a:p>
          <a:p>
            <a:pPr marL="882650" lvl="1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Approximate</a:t>
            </a:r>
            <a:r>
              <a:rPr lang="de-DE" sz="2400" dirty="0"/>
              <a:t> </a:t>
            </a:r>
            <a:r>
              <a:rPr lang="de-DE" sz="2400" dirty="0" err="1"/>
              <a:t>counting</a:t>
            </a:r>
            <a:r>
              <a:rPr lang="de-DE" sz="2400" dirty="0"/>
              <a:t> </a:t>
            </a:r>
            <a:r>
              <a:rPr lang="de-DE" sz="2400" dirty="0" err="1"/>
              <a:t>using</a:t>
            </a:r>
            <a:r>
              <a:rPr lang="de-DE" sz="2400" dirty="0"/>
              <a:t> </a:t>
            </a:r>
            <a:r>
              <a:rPr lang="de-DE" sz="2400" dirty="0" err="1"/>
              <a:t>HyperLogLog</a:t>
            </a:r>
            <a:r>
              <a:rPr lang="de-DE" sz="2400" dirty="0"/>
              <a:t> (HLL). 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112019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Focus 1: Bloom Filters</a:t>
            </a:r>
            <a:br>
              <a:rPr lang="de-DE" sz="3200" dirty="0"/>
            </a:b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400" b="1" dirty="0"/>
              <a:t>A Puzzle:</a:t>
            </a:r>
          </a:p>
          <a:p>
            <a:pPr marL="0" indent="0">
              <a:buNone/>
            </a:pP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 </a:t>
            </a:r>
            <a:r>
              <a:rPr lang="de-DE" sz="2400" b="1" dirty="0" err="1"/>
              <a:t>small</a:t>
            </a:r>
            <a:r>
              <a:rPr lang="de-DE" sz="2400" dirty="0"/>
              <a:t> </a:t>
            </a:r>
            <a:r>
              <a:rPr lang="de-DE" sz="2400" dirty="0" err="1"/>
              <a:t>amount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memory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a large </a:t>
            </a:r>
            <a:r>
              <a:rPr lang="de-DE" sz="2400" dirty="0" err="1"/>
              <a:t>universe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possible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.  </a:t>
            </a:r>
          </a:p>
          <a:p>
            <a:pPr marL="0" indent="0">
              <a:buNone/>
            </a:pPr>
            <a:r>
              <a:rPr lang="en-GB" sz="2400" dirty="0"/>
              <a:t>You want to track which items you have encountered and be able to test whether a potentially new item has been seen before or not.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b="1" dirty="0" err="1"/>
              <a:t>Exact</a:t>
            </a:r>
            <a:r>
              <a:rPr lang="de-DE" sz="2400" b="1" dirty="0"/>
              <a:t> </a:t>
            </a:r>
            <a:r>
              <a:rPr lang="de-DE" sz="2400" b="1" dirty="0" err="1"/>
              <a:t>solutions</a:t>
            </a:r>
            <a:r>
              <a:rPr lang="de-DE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Store an </a:t>
            </a:r>
            <a:r>
              <a:rPr lang="de-DE" sz="2400" dirty="0" err="1"/>
              <a:t>unsorted</a:t>
            </a:r>
            <a:r>
              <a:rPr lang="de-DE" sz="2400" dirty="0"/>
              <a:t> </a:t>
            </a:r>
            <a:r>
              <a:rPr lang="de-DE" sz="2400" dirty="0" err="1"/>
              <a:t>list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– fast </a:t>
            </a:r>
            <a:r>
              <a:rPr lang="de-DE" sz="2400" dirty="0" err="1"/>
              <a:t>insertion</a:t>
            </a:r>
            <a:r>
              <a:rPr lang="de-DE" sz="2400" dirty="0"/>
              <a:t>, </a:t>
            </a:r>
            <a:r>
              <a:rPr lang="de-DE" sz="2400" dirty="0" err="1"/>
              <a:t>slow</a:t>
            </a:r>
            <a:r>
              <a:rPr lang="de-DE" sz="2400" dirty="0"/>
              <a:t> </a:t>
            </a:r>
            <a:r>
              <a:rPr lang="de-DE" sz="2400" dirty="0" err="1"/>
              <a:t>look-up</a:t>
            </a: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Store a </a:t>
            </a:r>
            <a:r>
              <a:rPr lang="de-DE" sz="2400" dirty="0" err="1"/>
              <a:t>sorted</a:t>
            </a:r>
            <a:r>
              <a:rPr lang="de-DE" sz="2400" dirty="0"/>
              <a:t> </a:t>
            </a:r>
            <a:r>
              <a:rPr lang="de-DE" sz="2400" dirty="0" err="1"/>
              <a:t>list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– </a:t>
            </a:r>
            <a:r>
              <a:rPr lang="de-DE" sz="2400" dirty="0" err="1"/>
              <a:t>slow</a:t>
            </a:r>
            <a:r>
              <a:rPr lang="de-DE" sz="2400" dirty="0"/>
              <a:t> </a:t>
            </a:r>
            <a:r>
              <a:rPr lang="de-DE" sz="2400" dirty="0" err="1"/>
              <a:t>insertion</a:t>
            </a:r>
            <a:r>
              <a:rPr lang="de-DE" sz="2400" dirty="0"/>
              <a:t>, fast </a:t>
            </a:r>
            <a:r>
              <a:rPr lang="de-DE" sz="2400" dirty="0" err="1"/>
              <a:t>look-up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Use</a:t>
            </a:r>
            <a:r>
              <a:rPr lang="de-DE" sz="2400" dirty="0"/>
              <a:t> a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table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linked</a:t>
            </a:r>
            <a:r>
              <a:rPr lang="de-DE" sz="2400" dirty="0"/>
              <a:t> </a:t>
            </a:r>
            <a:r>
              <a:rPr lang="de-DE" sz="2400" dirty="0" err="1"/>
              <a:t>lists</a:t>
            </a:r>
            <a:r>
              <a:rPr lang="de-DE" sz="2400" dirty="0"/>
              <a:t> – fast </a:t>
            </a:r>
            <a:r>
              <a:rPr lang="de-DE" sz="2400" dirty="0" err="1"/>
              <a:t>insertion</a:t>
            </a:r>
            <a:r>
              <a:rPr lang="de-DE" sz="2400" dirty="0"/>
              <a:t>, fast </a:t>
            </a:r>
            <a:r>
              <a:rPr lang="de-DE" sz="2400" dirty="0" err="1"/>
              <a:t>look-up</a:t>
            </a:r>
            <a:r>
              <a:rPr lang="de-DE" sz="2400" dirty="0"/>
              <a:t> on </a:t>
            </a:r>
            <a:r>
              <a:rPr lang="de-DE" sz="2400" dirty="0" err="1"/>
              <a:t>average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All </a:t>
            </a:r>
            <a:r>
              <a:rPr lang="de-DE" sz="2400" dirty="0" err="1"/>
              <a:t>these</a:t>
            </a:r>
            <a:r>
              <a:rPr lang="de-DE" sz="2400" dirty="0"/>
              <a:t> “</a:t>
            </a:r>
            <a:r>
              <a:rPr lang="de-DE" sz="2400" dirty="0" err="1"/>
              <a:t>solutions</a:t>
            </a:r>
            <a:r>
              <a:rPr lang="de-DE" sz="2400" dirty="0"/>
              <a:t>“ </a:t>
            </a:r>
            <a:r>
              <a:rPr lang="de-DE" sz="2400" dirty="0" err="1"/>
              <a:t>consume</a:t>
            </a:r>
            <a:r>
              <a:rPr lang="de-DE" sz="2400" dirty="0"/>
              <a:t> </a:t>
            </a:r>
            <a:r>
              <a:rPr lang="de-DE" sz="2400" dirty="0" err="1"/>
              <a:t>memory</a:t>
            </a:r>
            <a:r>
              <a:rPr lang="de-DE" sz="2400" dirty="0"/>
              <a:t> </a:t>
            </a:r>
            <a:r>
              <a:rPr lang="de-DE" sz="2400" dirty="0" err="1"/>
              <a:t>that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b="1" dirty="0"/>
              <a:t>linear</a:t>
            </a:r>
            <a:r>
              <a:rPr lang="de-DE" sz="2400" dirty="0"/>
              <a:t> in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tracked</a:t>
            </a:r>
            <a:r>
              <a:rPr lang="de-DE" sz="2400" dirty="0"/>
              <a:t>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094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Bloom Filters</a:t>
            </a:r>
            <a:br>
              <a:rPr lang="de-DE" sz="3200" dirty="0"/>
            </a:b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/>
              <a:t>A Puzzle:</a:t>
            </a:r>
          </a:p>
          <a:p>
            <a:pPr marL="0" indent="0">
              <a:buNone/>
            </a:pP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 </a:t>
            </a:r>
            <a:r>
              <a:rPr lang="de-DE" sz="2400" b="1" dirty="0" err="1"/>
              <a:t>small</a:t>
            </a:r>
            <a:r>
              <a:rPr lang="de-DE" sz="2400" dirty="0"/>
              <a:t> </a:t>
            </a:r>
            <a:r>
              <a:rPr lang="de-DE" sz="2400" dirty="0" err="1"/>
              <a:t>amount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memory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a large </a:t>
            </a:r>
            <a:r>
              <a:rPr lang="de-DE" sz="2400" dirty="0" err="1"/>
              <a:t>universe</a:t>
            </a:r>
            <a:r>
              <a:rPr lang="de-DE" sz="2400" dirty="0"/>
              <a:t> </a:t>
            </a:r>
            <a:r>
              <a:rPr lang="de-DE" sz="2400" i="1" dirty="0"/>
              <a:t>X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possible</a:t>
            </a:r>
            <a:r>
              <a:rPr lang="de-DE" sz="2400" dirty="0"/>
              <a:t> </a:t>
            </a:r>
            <a:r>
              <a:rPr lang="de-DE" sz="2400" dirty="0" err="1"/>
              <a:t>items</a:t>
            </a:r>
            <a:r>
              <a:rPr lang="de-DE" sz="2400" dirty="0"/>
              <a:t>.  </a:t>
            </a:r>
          </a:p>
          <a:p>
            <a:pPr marL="0" indent="0">
              <a:buNone/>
            </a:pPr>
            <a:r>
              <a:rPr lang="en-GB" sz="2400" dirty="0"/>
              <a:t>You want to track which elements you have encountered and be able to test whether a potentially new item has been seen before or not.</a:t>
            </a:r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b="1" dirty="0" err="1"/>
              <a:t>Approximate</a:t>
            </a:r>
            <a:r>
              <a:rPr lang="de-DE" sz="2400" b="1" dirty="0"/>
              <a:t> </a:t>
            </a:r>
            <a:r>
              <a:rPr lang="de-DE" sz="2400" b="1" dirty="0" err="1"/>
              <a:t>solutions</a:t>
            </a:r>
            <a:r>
              <a:rPr lang="de-DE" sz="24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Bloom </a:t>
            </a:r>
            <a:r>
              <a:rPr lang="de-DE" sz="2400" dirty="0" err="1"/>
              <a:t>filters</a:t>
            </a:r>
            <a:r>
              <a:rPr lang="de-DE" sz="2400" dirty="0"/>
              <a:t> (1970); Quotient </a:t>
            </a:r>
            <a:r>
              <a:rPr lang="de-DE" sz="2400" dirty="0" err="1"/>
              <a:t>filters</a:t>
            </a:r>
            <a:r>
              <a:rPr lang="de-DE" sz="2400" dirty="0"/>
              <a:t> (2005); </a:t>
            </a:r>
            <a:r>
              <a:rPr lang="de-DE" sz="2400" dirty="0" err="1"/>
              <a:t>Cuckoo</a:t>
            </a:r>
            <a:r>
              <a:rPr lang="de-DE" sz="2400" dirty="0"/>
              <a:t> </a:t>
            </a:r>
            <a:r>
              <a:rPr lang="de-DE" sz="2400" dirty="0" err="1"/>
              <a:t>filters</a:t>
            </a:r>
            <a:r>
              <a:rPr lang="de-DE" sz="2400" dirty="0"/>
              <a:t> (2014).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All </a:t>
            </a:r>
            <a:r>
              <a:rPr lang="de-DE" sz="2400" dirty="0" err="1"/>
              <a:t>trade</a:t>
            </a:r>
            <a:r>
              <a:rPr lang="de-DE" sz="2400" dirty="0"/>
              <a:t> </a:t>
            </a:r>
            <a:r>
              <a:rPr lang="de-DE" sz="2400" dirty="0" err="1"/>
              <a:t>correctness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compactness</a:t>
            </a:r>
            <a:r>
              <a:rPr lang="de-DE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All </a:t>
            </a:r>
            <a:r>
              <a:rPr lang="de-DE" sz="2400" dirty="0" err="1"/>
              <a:t>have</a:t>
            </a:r>
            <a:r>
              <a:rPr lang="de-DE" sz="2400" dirty="0"/>
              <a:t> </a:t>
            </a:r>
            <a:r>
              <a:rPr lang="de-DE" sz="2400" b="1" dirty="0" err="1"/>
              <a:t>false</a:t>
            </a:r>
            <a:r>
              <a:rPr lang="de-DE" sz="2400" b="1" dirty="0"/>
              <a:t> positives </a:t>
            </a:r>
            <a:r>
              <a:rPr lang="de-DE" sz="2400" dirty="0"/>
              <a:t>but </a:t>
            </a: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false</a:t>
            </a:r>
            <a:r>
              <a:rPr lang="de-DE" sz="2400" dirty="0"/>
              <a:t> negatives – </a:t>
            </a:r>
            <a:r>
              <a:rPr lang="de-DE" sz="2400" dirty="0" err="1"/>
              <a:t>they</a:t>
            </a:r>
            <a:r>
              <a:rPr lang="de-DE" sz="2400" dirty="0"/>
              <a:t> </a:t>
            </a:r>
            <a:r>
              <a:rPr lang="de-DE" sz="2400" dirty="0" err="1"/>
              <a:t>support</a:t>
            </a:r>
            <a:r>
              <a:rPr lang="de-DE" sz="2400" dirty="0"/>
              <a:t> </a:t>
            </a:r>
            <a:r>
              <a:rPr lang="de-DE" sz="2400" b="1" dirty="0" err="1"/>
              <a:t>Approximate</a:t>
            </a:r>
            <a:r>
              <a:rPr lang="de-DE" sz="2400" b="1" dirty="0"/>
              <a:t> Membership </a:t>
            </a:r>
            <a:r>
              <a:rPr lang="de-DE" sz="2400" b="1" dirty="0" err="1"/>
              <a:t>Queries</a:t>
            </a:r>
            <a:r>
              <a:rPr lang="de-DE" sz="2400" b="1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particular</a:t>
            </a:r>
            <a:r>
              <a:rPr lang="de-DE" sz="2400" dirty="0"/>
              <a:t> type.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993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050A74-6ED2-41B3-AD63-74F89C447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2" y="298091"/>
            <a:ext cx="10728325" cy="900000"/>
          </a:xfrm>
        </p:spPr>
        <p:txBody>
          <a:bodyPr/>
          <a:lstStyle/>
          <a:p>
            <a:r>
              <a:rPr lang="de-DE" sz="3200" dirty="0"/>
              <a:t>Bloom Filters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92F61-F3A1-4E2C-B0EE-9742603FD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089000"/>
            <a:ext cx="10728325" cy="54334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 err="1"/>
              <a:t>Suppose</a:t>
            </a:r>
            <a:r>
              <a:rPr lang="de-DE" sz="2400" dirty="0"/>
              <a:t> </a:t>
            </a:r>
            <a:r>
              <a:rPr lang="de-DE" sz="2400" dirty="0" err="1"/>
              <a:t>we</a:t>
            </a:r>
            <a:r>
              <a:rPr lang="de-DE" sz="2400" dirty="0"/>
              <a:t> </a:t>
            </a:r>
            <a:r>
              <a:rPr lang="de-DE" sz="2400" dirty="0" err="1"/>
              <a:t>have</a:t>
            </a:r>
            <a:r>
              <a:rPr lang="de-DE" sz="2400" dirty="0"/>
              <a:t> an </a:t>
            </a:r>
            <a:r>
              <a:rPr lang="de-DE" sz="2400" i="1" dirty="0"/>
              <a:t>m</a:t>
            </a:r>
            <a:r>
              <a:rPr lang="de-DE" sz="2400" dirty="0"/>
              <a:t>-bit </a:t>
            </a:r>
            <a:r>
              <a:rPr lang="de-DE" sz="2400" dirty="0" err="1"/>
              <a:t>table</a:t>
            </a:r>
            <a:r>
              <a:rPr lang="de-DE" sz="2400" dirty="0"/>
              <a:t> </a:t>
            </a:r>
            <a:r>
              <a:rPr lang="de-DE" sz="2400" i="1" dirty="0"/>
              <a:t>BF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i="1" dirty="0" err="1"/>
              <a:t>k</a:t>
            </a:r>
            <a:r>
              <a:rPr lang="de-DE" sz="2400" i="1" dirty="0"/>
              <a:t> </a:t>
            </a:r>
            <a:r>
              <a:rPr lang="de-DE" sz="2400" dirty="0" err="1"/>
              <a:t>independent</a:t>
            </a:r>
            <a:r>
              <a:rPr lang="de-DE" sz="2400" dirty="0"/>
              <a:t> </a:t>
            </a:r>
            <a:r>
              <a:rPr lang="de-DE" sz="2400" dirty="0" err="1"/>
              <a:t>hash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dirty="0"/>
              <a:t>				 </a:t>
            </a:r>
            <a:r>
              <a:rPr lang="de-DE" sz="2400" i="1" dirty="0"/>
              <a:t>h</a:t>
            </a:r>
            <a:r>
              <a:rPr lang="de-DE" sz="2400" i="1" baseline="-25000" dirty="0"/>
              <a:t>i</a:t>
            </a:r>
            <a:r>
              <a:rPr lang="de-DE" sz="2400" i="1" dirty="0"/>
              <a:t>: X →</a:t>
            </a:r>
            <a:r>
              <a:rPr lang="de-DE" sz="2400" dirty="0"/>
              <a:t>{0,1,2,…,</a:t>
            </a:r>
            <a:r>
              <a:rPr lang="de-DE" sz="2400" i="1" dirty="0"/>
              <a:t>m</a:t>
            </a:r>
            <a:r>
              <a:rPr lang="de-DE" sz="2400" dirty="0"/>
              <a:t>-1}.</a:t>
            </a:r>
          </a:p>
          <a:p>
            <a:pPr marL="0" indent="0">
              <a:buNone/>
            </a:pPr>
            <a:r>
              <a:rPr lang="de-DE" sz="2400" b="1" u="sng" dirty="0"/>
              <a:t>Insertion</a:t>
            </a:r>
            <a:r>
              <a:rPr lang="de-DE" sz="2400" u="sng" dirty="0"/>
              <a:t>:</a:t>
            </a:r>
          </a:p>
          <a:p>
            <a:pPr marL="0" indent="0">
              <a:buNone/>
            </a:pPr>
            <a:r>
              <a:rPr lang="de-DE" sz="2400" dirty="0" err="1"/>
              <a:t>Given</a:t>
            </a:r>
            <a:r>
              <a:rPr lang="de-DE" sz="2400" dirty="0"/>
              <a:t> </a:t>
            </a:r>
            <a:r>
              <a:rPr lang="de-DE" sz="2400" i="1" dirty="0"/>
              <a:t>x </a:t>
            </a:r>
            <a:r>
              <a:rPr lang="de-DE" sz="2400" dirty="0"/>
              <a:t>∊</a:t>
            </a:r>
            <a:r>
              <a:rPr lang="de-DE" sz="2400" i="1" dirty="0"/>
              <a:t> X</a:t>
            </a:r>
            <a:r>
              <a:rPr lang="de-DE" sz="2400" dirty="0"/>
              <a:t>, </a:t>
            </a:r>
            <a:r>
              <a:rPr lang="de-DE" sz="2400" dirty="0" err="1"/>
              <a:t>compute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i="1" baseline="-25000" dirty="0"/>
              <a:t>i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1 </a:t>
            </a:r>
            <a:r>
              <a:rPr lang="de-DE" sz="2400" i="1" dirty="0"/>
              <a:t>≤ i ≤</a:t>
            </a:r>
            <a:r>
              <a:rPr lang="de-DE" sz="2400" dirty="0"/>
              <a:t> </a:t>
            </a:r>
            <a:r>
              <a:rPr lang="de-DE" sz="2400" i="1" dirty="0" err="1"/>
              <a:t>k</a:t>
            </a:r>
            <a:r>
              <a:rPr lang="de-DE" sz="2400" i="1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mark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corresponding</a:t>
            </a:r>
            <a:r>
              <a:rPr lang="de-DE" sz="2400" dirty="0"/>
              <a:t> </a:t>
            </a:r>
            <a:r>
              <a:rPr lang="de-DE" sz="2400" dirty="0" err="1"/>
              <a:t>bits</a:t>
            </a:r>
            <a:r>
              <a:rPr lang="de-DE" sz="2400" dirty="0"/>
              <a:t> in </a:t>
            </a:r>
            <a:r>
              <a:rPr lang="de-DE" sz="2400" i="1" dirty="0"/>
              <a:t>BF, </a:t>
            </a:r>
            <a:r>
              <a:rPr lang="de-DE" sz="2400" dirty="0"/>
              <a:t>i.e.</a:t>
            </a:r>
            <a:r>
              <a:rPr lang="de-DE" sz="2400" i="1" dirty="0"/>
              <a:t> </a:t>
            </a:r>
            <a:r>
              <a:rPr lang="de-DE" sz="2400" dirty="0" err="1"/>
              <a:t>set</a:t>
            </a:r>
            <a:r>
              <a:rPr lang="de-DE" sz="2400" dirty="0"/>
              <a:t> </a:t>
            </a:r>
            <a:r>
              <a:rPr lang="de-DE" sz="2400" i="1" dirty="0"/>
              <a:t>BF</a:t>
            </a:r>
            <a:r>
              <a:rPr lang="de-DE" sz="2400" dirty="0"/>
              <a:t>(</a:t>
            </a:r>
            <a:r>
              <a:rPr lang="de-DE" sz="2400" i="1" dirty="0"/>
              <a:t>h</a:t>
            </a:r>
            <a:r>
              <a:rPr lang="de-DE" sz="2400" i="1" baseline="-25000" dirty="0"/>
              <a:t>i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))</a:t>
            </a:r>
            <a:r>
              <a:rPr lang="de-DE" sz="2400" i="1" dirty="0"/>
              <a:t> = </a:t>
            </a:r>
            <a:r>
              <a:rPr lang="de-DE" sz="2400" dirty="0"/>
              <a:t>1</a:t>
            </a:r>
            <a:r>
              <a:rPr lang="de-DE" sz="2400" i="1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1 </a:t>
            </a:r>
            <a:r>
              <a:rPr lang="de-DE" sz="2400" i="1" dirty="0"/>
              <a:t>≤ i ≤</a:t>
            </a:r>
            <a:r>
              <a:rPr lang="de-DE" sz="2400" dirty="0"/>
              <a:t> </a:t>
            </a:r>
            <a:r>
              <a:rPr lang="de-DE" sz="2400" i="1" dirty="0"/>
              <a:t>k.</a:t>
            </a:r>
          </a:p>
          <a:p>
            <a:pPr marL="0" indent="0">
              <a:buNone/>
            </a:pPr>
            <a:endParaRPr lang="de-DE" sz="2400" b="1" u="sng" dirty="0"/>
          </a:p>
          <a:p>
            <a:pPr marL="0" indent="0">
              <a:buNone/>
            </a:pPr>
            <a:r>
              <a:rPr lang="de-DE" sz="2400" b="1" u="sng" dirty="0"/>
              <a:t>Membership Test:</a:t>
            </a:r>
          </a:p>
          <a:p>
            <a:pPr marL="0" indent="0">
              <a:buNone/>
            </a:pPr>
            <a:r>
              <a:rPr lang="de-DE" sz="2400" dirty="0" err="1"/>
              <a:t>Given</a:t>
            </a:r>
            <a:r>
              <a:rPr lang="de-DE" sz="2400" dirty="0"/>
              <a:t> </a:t>
            </a:r>
            <a:r>
              <a:rPr lang="de-DE" sz="2400" i="1" dirty="0"/>
              <a:t>x ∊ X</a:t>
            </a:r>
            <a:r>
              <a:rPr lang="de-DE" sz="2400" dirty="0"/>
              <a:t>, </a:t>
            </a:r>
            <a:r>
              <a:rPr lang="de-DE" sz="2400" dirty="0" err="1"/>
              <a:t>compute</a:t>
            </a:r>
            <a:r>
              <a:rPr lang="de-DE" sz="2400" dirty="0"/>
              <a:t> </a:t>
            </a:r>
            <a:r>
              <a:rPr lang="de-DE" sz="2400" i="1" dirty="0"/>
              <a:t>h</a:t>
            </a:r>
            <a:r>
              <a:rPr lang="de-DE" sz="2400" i="1" baseline="-25000" dirty="0"/>
              <a:t>i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</a:t>
            </a:r>
            <a:r>
              <a:rPr lang="de-DE" sz="2400" i="1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each</a:t>
            </a:r>
            <a:r>
              <a:rPr lang="de-DE" sz="2400" dirty="0"/>
              <a:t> 1 </a:t>
            </a:r>
            <a:r>
              <a:rPr lang="de-DE" sz="2400" i="1" dirty="0"/>
              <a:t>≤ i ≤</a:t>
            </a:r>
            <a:r>
              <a:rPr lang="de-DE" sz="2400" dirty="0"/>
              <a:t> </a:t>
            </a:r>
            <a:r>
              <a:rPr lang="de-DE" sz="2400" i="1" dirty="0" err="1"/>
              <a:t>k</a:t>
            </a:r>
            <a:r>
              <a:rPr lang="de-DE" sz="2400" i="1" dirty="0"/>
              <a:t>, </a:t>
            </a:r>
            <a:r>
              <a:rPr lang="de-DE" sz="2400" dirty="0" err="1"/>
              <a:t>and</a:t>
            </a:r>
            <a:r>
              <a:rPr lang="de-DE" sz="2400" dirty="0"/>
              <a:t> </a:t>
            </a:r>
            <a:r>
              <a:rPr lang="de-DE" sz="2400" dirty="0" err="1"/>
              <a:t>compute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predicate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400" i="1" dirty="0"/>
              <a:t>				</a:t>
            </a:r>
            <a:r>
              <a:rPr lang="de-DE" sz="3200" dirty="0"/>
              <a:t>⋀</a:t>
            </a:r>
            <a:r>
              <a:rPr lang="de-DE" sz="2400" i="1" baseline="-25000" dirty="0"/>
              <a:t>i</a:t>
            </a:r>
            <a:r>
              <a:rPr lang="de-DE" sz="2400" baseline="-25000" dirty="0"/>
              <a:t> </a:t>
            </a:r>
            <a:r>
              <a:rPr lang="de-DE" sz="2400" dirty="0"/>
              <a:t>[ </a:t>
            </a:r>
            <a:r>
              <a:rPr lang="de-DE" sz="2400" i="1" dirty="0"/>
              <a:t>BF</a:t>
            </a:r>
            <a:r>
              <a:rPr lang="de-DE" sz="2400" dirty="0"/>
              <a:t>(</a:t>
            </a:r>
            <a:r>
              <a:rPr lang="de-DE" sz="2400" i="1" dirty="0"/>
              <a:t>h</a:t>
            </a:r>
            <a:r>
              <a:rPr lang="de-DE" sz="2400" i="1" baseline="-25000" dirty="0"/>
              <a:t>i</a:t>
            </a:r>
            <a:r>
              <a:rPr lang="de-DE" sz="2400" dirty="0"/>
              <a:t>(</a:t>
            </a:r>
            <a:r>
              <a:rPr lang="de-DE" sz="2400" i="1" dirty="0"/>
              <a:t>x</a:t>
            </a:r>
            <a:r>
              <a:rPr lang="de-DE" sz="2400" dirty="0"/>
              <a:t>)) = 1 ].</a:t>
            </a:r>
            <a:endParaRPr lang="de-DE" sz="2400" b="1" u="sng" dirty="0"/>
          </a:p>
          <a:p>
            <a:endParaRPr lang="de-DE" sz="2400" dirty="0"/>
          </a:p>
          <a:p>
            <a:endParaRPr lang="de-DE" sz="2400" dirty="0"/>
          </a:p>
          <a:p>
            <a:endParaRPr lang="de-CH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08BFF2-5DEB-4FE4-A3E3-C18FD3A3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726846-AD64-4677-BEA5-D3BDD96C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AD46-372A-C94A-B60C-353C2D8202CD}" type="datetime1">
              <a:rPr lang="en-GB" noProof="0" smtClean="0"/>
              <a:t>09/03/2021</a:t>
            </a:fld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665EC3-3ED3-4D21-AC3C-EAD0881B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28112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12779</TotalTime>
  <Words>3446</Words>
  <Application>Microsoft Macintosh PowerPoint</Application>
  <PresentationFormat>Widescreen</PresentationFormat>
  <Paragraphs>510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Arial</vt:lpstr>
      <vt:lpstr>Symbol</vt:lpstr>
      <vt:lpstr>ETH Zürich</vt:lpstr>
      <vt:lpstr>Probabilistic Data Structures in Adversarial Settings </vt:lpstr>
      <vt:lpstr>Agenda</vt:lpstr>
      <vt:lpstr>Probablistic Data Structures (PDS)</vt:lpstr>
      <vt:lpstr>So where are we in TCS?</vt:lpstr>
      <vt:lpstr>Probablistic Data Structures</vt:lpstr>
      <vt:lpstr>Probablistic Data Structures</vt:lpstr>
      <vt:lpstr>Focus 1: Bloom Filters </vt:lpstr>
      <vt:lpstr>Bloom Filters </vt:lpstr>
      <vt:lpstr>Bloom Filters</vt:lpstr>
      <vt:lpstr>Bloom Filters</vt:lpstr>
      <vt:lpstr>Bloom Filters</vt:lpstr>
      <vt:lpstr>Basic Analysis of Bloom Filters</vt:lpstr>
      <vt:lpstr>Basic Analysis of Bloom Filters</vt:lpstr>
      <vt:lpstr>Basic Analysis of Bloom Filters</vt:lpstr>
      <vt:lpstr>Bloom Filters in Action</vt:lpstr>
      <vt:lpstr>Bloom Filters in Action – Efficient Database Operation</vt:lpstr>
      <vt:lpstr>Bloom Filters in Action – Efficient Database Operation</vt:lpstr>
      <vt:lpstr>Bloom Filters in Action – Efficient Database Operation</vt:lpstr>
      <vt:lpstr>CRLite – using cascaded Bloom filters</vt:lpstr>
      <vt:lpstr>CRLite – using cascaded Bloom filters</vt:lpstr>
      <vt:lpstr>CRLite – using cascaded Bloom filters</vt:lpstr>
      <vt:lpstr>CRLite and Firefox</vt:lpstr>
      <vt:lpstr>Bloom Filters in Adversarial Settings</vt:lpstr>
      <vt:lpstr>Formal Modelling for Bloom Filters</vt:lpstr>
      <vt:lpstr>Focus 2: HyperLogLog (HLL) </vt:lpstr>
      <vt:lpstr>HyperLogLog (HLL) – Flajolet et al. (2007) </vt:lpstr>
      <vt:lpstr>HyperLogLog (HLL) </vt:lpstr>
      <vt:lpstr>HLL According to Flajolet et al. (2007) </vt:lpstr>
      <vt:lpstr>HLL According to Flajolet et al. (2007) </vt:lpstr>
      <vt:lpstr>HyperLogLog (HLL) </vt:lpstr>
      <vt:lpstr>Breaking HLL (joint work with Mathilde Raynal)</vt:lpstr>
      <vt:lpstr>Breaking HLL</vt:lpstr>
      <vt:lpstr>Breaking HLL – Adversary Models</vt:lpstr>
      <vt:lpstr>Breaking HLL Better</vt:lpstr>
      <vt:lpstr>Breaking HLL Better</vt:lpstr>
      <vt:lpstr>Breaking HLL Better</vt:lpstr>
      <vt:lpstr>HLL in Practice</vt:lpstr>
      <vt:lpstr>Repairing HLL</vt:lpstr>
      <vt:lpstr>Repairing HLL</vt:lpstr>
      <vt:lpstr>Repairing HLL</vt:lpstr>
      <vt:lpstr>Repairing HLL</vt:lpstr>
      <vt:lpstr>Some Open Problems</vt:lpstr>
      <vt:lpstr>Closing Remarks</vt:lpstr>
      <vt:lpstr>Acknowledgements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DP3T: Decentralized Privacy-Preserving Proximity Tracing for a COVID-19 Era</dc:title>
  <dc:creator>Kenny Paterson</dc:creator>
  <cp:lastModifiedBy>Kenny Paterson</cp:lastModifiedBy>
  <cp:revision>343</cp:revision>
  <dcterms:created xsi:type="dcterms:W3CDTF">2020-09-23T10:43:41Z</dcterms:created>
  <dcterms:modified xsi:type="dcterms:W3CDTF">2021-03-09T10:23:28Z</dcterms:modified>
</cp:coreProperties>
</file>